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74" r:id="rId11"/>
    <p:sldId id="266" r:id="rId12"/>
    <p:sldId id="267" r:id="rId13"/>
    <p:sldId id="268" r:id="rId14"/>
    <p:sldId id="275" r:id="rId15"/>
    <p:sldId id="270" r:id="rId16"/>
    <p:sldId id="271" r:id="rId17"/>
    <p:sldId id="272" r:id="rId18"/>
    <p:sldId id="273" r:id="rId19"/>
  </p:sldIdLst>
  <p:sldSz cx="12192000" cy="6858000"/>
  <p:notesSz cx="6797675" cy="9928225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r>
              <a:rPr lang="bg-BG" sz="1600" b="1" dirty="0">
                <a:solidFill>
                  <a:srgbClr val="002060"/>
                </a:solidFill>
              </a:rPr>
              <a:t>Пазарна капитализация, млн. €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1.9097222222222224E-2"/>
          <c:y val="0.26962933195822325"/>
          <c:w val="0.96180555555555558"/>
          <c:h val="0.6290387216814501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Пазарна капитализация, млн. лв.</c:v>
                </c:pt>
              </c:strCache>
            </c:strRef>
          </c:tx>
          <c:spPr>
            <a:ln w="38100">
              <a:solidFill>
                <a:srgbClr val="C9973C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C9973C"/>
              </a:solidFill>
              <a:ln w="9525">
                <a:solidFill>
                  <a:srgbClr val="C9973C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4722222222222231E-2"/>
                  <c:y val="-5.112476152680544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69,72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EDB-4FE1-A78A-FD9F876C6CFF}"/>
                </c:ext>
              </c:extLst>
            </c:dLbl>
            <c:dLbl>
              <c:idx val="1"/>
              <c:layout>
                <c:manualLayout>
                  <c:x val="-3.4722222222222224E-2"/>
                  <c:y val="-6.3905951908506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86,10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EDB-4FE1-A78A-FD9F876C6CFF}"/>
                </c:ext>
              </c:extLst>
            </c:dLbl>
            <c:dLbl>
              <c:idx val="2"/>
              <c:layout>
                <c:manualLayout>
                  <c:x val="-1.9097222222222189E-2"/>
                  <c:y val="-5.964555511460643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70,35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EDB-4FE1-A78A-FD9F876C6CFF}"/>
                </c:ext>
              </c:extLst>
            </c:dLbl>
            <c:dLbl>
              <c:idx val="3"/>
              <c:layout>
                <c:manualLayout>
                  <c:x val="-3.9930555555555622E-2"/>
                  <c:y val="-6.3905951908506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51,03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EDB-4FE1-A78A-FD9F876C6CFF}"/>
                </c:ext>
              </c:extLst>
            </c:dLbl>
            <c:dLbl>
              <c:idx val="4"/>
              <c:layout>
                <c:manualLayout>
                  <c:x val="-5.2083333333333972E-3"/>
                  <c:y val="-4.686436473290499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58,59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EDB-4FE1-A78A-FD9F876C6CFF}"/>
                </c:ext>
              </c:extLst>
            </c:dLbl>
            <c:dLbl>
              <c:idx val="5"/>
              <c:layout>
                <c:manualLayout>
                  <c:x val="-4.3402777777777776E-2"/>
                  <c:y val="-2.130198396950226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108,36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EDB-4FE1-A78A-FD9F876C6CFF}"/>
                </c:ext>
              </c:extLst>
            </c:dLbl>
            <c:dLbl>
              <c:idx val="6"/>
              <c:layout>
                <c:manualLayout>
                  <c:x val="-4.3402777777777776E-2"/>
                  <c:y val="-6.390595190850684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99,96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3EDB-4FE1-A78A-FD9F876C6CFF}"/>
                </c:ext>
              </c:extLst>
            </c:dLbl>
            <c:dLbl>
              <c:idx val="7"/>
              <c:layout>
                <c:manualLayout>
                  <c:x val="-3.8194444444444448E-2"/>
                  <c:y val="-2.982277755730317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110,67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EDB-4FE1-A78A-FD9F876C6CFF}"/>
                </c:ext>
              </c:extLst>
            </c:dLbl>
            <c:dLbl>
              <c:idx val="8"/>
              <c:layout>
                <c:manualLayout>
                  <c:x val="-3.125E-2"/>
                  <c:y val="-5.538515832070597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96,60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3EDB-4FE1-A78A-FD9F876C6CFF}"/>
                </c:ext>
              </c:extLst>
            </c:dLbl>
            <c:dLbl>
              <c:idx val="9"/>
              <c:layout>
                <c:manualLayout>
                  <c:x val="-8.6805555555555559E-3"/>
                  <c:y val="-2.982277755730321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107,31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3EDB-4FE1-A78A-FD9F876C6CFF}"/>
                </c:ext>
              </c:extLst>
            </c:dLbl>
            <c:numFmt formatCode="#,##0" sourceLinked="0"/>
            <c:spPr>
              <a:noFill/>
              <a:ln>
                <a:noFill/>
              </a:ln>
            </c:spPr>
            <c:txPr>
              <a:bodyPr anchorCtr="1"/>
              <a:lstStyle/>
              <a:p>
                <a:pPr>
                  <a:defRPr sz="1100" b="1" i="0" u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136.30000000000001</c:v>
                </c:pt>
                <c:pt idx="1">
                  <c:v>168.2</c:v>
                </c:pt>
                <c:pt idx="2">
                  <c:v>137.6</c:v>
                </c:pt>
                <c:pt idx="3">
                  <c:v>100</c:v>
                </c:pt>
                <c:pt idx="4">
                  <c:v>114.5</c:v>
                </c:pt>
                <c:pt idx="5">
                  <c:v>212.1</c:v>
                </c:pt>
                <c:pt idx="6">
                  <c:v>195.3</c:v>
                </c:pt>
                <c:pt idx="7">
                  <c:v>216.3</c:v>
                </c:pt>
                <c:pt idx="8">
                  <c:v>189</c:v>
                </c:pt>
                <c:pt idx="9">
                  <c:v>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EDB-4FE1-A78A-FD9F876C6CF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8742144"/>
        <c:axId val="148744832"/>
      </c:lineChart>
      <c:catAx>
        <c:axId val="14874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>
            <a:solidFill>
              <a:srgbClr val="888888"/>
            </a:solidFill>
            <a:prstDash val="solid"/>
          </a:ln>
        </c:spPr>
        <c:txPr>
          <a:bodyPr anchorCtr="1"/>
          <a:lstStyle/>
          <a:p>
            <a:pPr>
              <a:defRPr sz="1200" b="1" i="0" u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bg-BG"/>
          </a:p>
        </c:txPr>
        <c:crossAx val="148744832"/>
        <c:crosses val="autoZero"/>
        <c:auto val="1"/>
        <c:lblAlgn val="ctr"/>
        <c:lblOffset val="100"/>
        <c:noMultiLvlLbl val="1"/>
      </c:catAx>
      <c:valAx>
        <c:axId val="148744832"/>
        <c:scaling>
          <c:orientation val="minMax"/>
          <c:max val="225"/>
          <c:min val="9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bg-BG"/>
          </a:p>
        </c:txPr>
        <c:crossAx val="148742144"/>
        <c:crosses val="autoZero"/>
        <c:crossBetween val="between"/>
        <c:majorUnit val="25"/>
      </c:valAx>
      <c:spPr>
        <a:noFill/>
        <a:ln>
          <a:noFill/>
        </a:ln>
      </c:spPr>
    </c:plotArea>
    <c:plotVisOnly val="1"/>
    <c:dispBlanksAs val="zero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Портфейл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rgbClr val="F9F9F9"/>
              </a:solidFill>
              <a:prstDash val="solid"/>
            </a:ln>
          </c:spPr>
          <c:dPt>
            <c:idx val="0"/>
            <c:bubble3D val="0"/>
            <c:spPr>
              <a:solidFill>
                <a:srgbClr val="292663"/>
              </a:solidFill>
            </c:spPr>
            <c:extLst>
              <c:ext xmlns:c16="http://schemas.microsoft.com/office/drawing/2014/chart" uri="{C3380CC4-5D6E-409C-BE32-E72D297353CC}">
                <c16:uniqueId val="{00000001-302A-4D31-82AC-19BD976B2F3A}"/>
              </c:ext>
            </c:extLst>
          </c:dPt>
          <c:dPt>
            <c:idx val="1"/>
            <c:bubble3D val="0"/>
            <c:spPr>
              <a:solidFill>
                <a:srgbClr val="C9973C"/>
              </a:solidFill>
            </c:spPr>
            <c:extLst>
              <c:ext xmlns:c16="http://schemas.microsoft.com/office/drawing/2014/chart" uri="{C3380CC4-5D6E-409C-BE32-E72D297353CC}">
                <c16:uniqueId val="{00000003-302A-4D31-82AC-19BD976B2F3A}"/>
              </c:ext>
            </c:extLst>
          </c:dPt>
          <c:dPt>
            <c:idx val="2"/>
            <c:bubble3D val="0"/>
            <c:spPr>
              <a:solidFill>
                <a:srgbClr val="5966A8"/>
              </a:solidFill>
            </c:spPr>
            <c:extLst>
              <c:ext xmlns:c16="http://schemas.microsoft.com/office/drawing/2014/chart" uri="{C3380CC4-5D6E-409C-BE32-E72D297353CC}">
                <c16:uniqueId val="{00000005-302A-4D31-82AC-19BD976B2F3A}"/>
              </c:ext>
            </c:extLst>
          </c:dPt>
          <c:dPt>
            <c:idx val="3"/>
            <c:bubble3D val="0"/>
            <c:spPr>
              <a:solidFill>
                <a:srgbClr val="C9C7DF"/>
              </a:solidFill>
            </c:spPr>
            <c:extLst>
              <c:ext xmlns:c16="http://schemas.microsoft.com/office/drawing/2014/chart" uri="{C3380CC4-5D6E-409C-BE32-E72D297353CC}">
                <c16:uniqueId val="{00000007-302A-4D31-82AC-19BD976B2F3A}"/>
              </c:ext>
            </c:extLst>
          </c:dPt>
          <c:dLbls>
            <c:dLbl>
              <c:idx val="0"/>
              <c:spPr/>
              <c:txPr>
                <a:bodyPr anchorCtr="1"/>
                <a:lstStyle/>
                <a:p>
                  <a:pPr>
                    <a:defRPr sz="1200" b="0" i="0" u="none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2A-4D31-82AC-19BD976B2F3A}"/>
                </c:ext>
              </c:extLst>
            </c:dLbl>
            <c:dLbl>
              <c:idx val="1"/>
              <c:spPr/>
              <c:txPr>
                <a:bodyPr anchorCtr="1"/>
                <a:lstStyle/>
                <a:p>
                  <a:pPr>
                    <a:defRPr sz="1200" b="0" i="0" u="none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2A-4D31-82AC-19BD976B2F3A}"/>
                </c:ext>
              </c:extLst>
            </c:dLbl>
            <c:dLbl>
              <c:idx val="2"/>
              <c:spPr/>
              <c:txPr>
                <a:bodyPr anchorCtr="1"/>
                <a:lstStyle/>
                <a:p>
                  <a:pPr>
                    <a:defRPr sz="1200" b="0" i="0" u="none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2A-4D31-82AC-19BD976B2F3A}"/>
                </c:ext>
              </c:extLst>
            </c:dLbl>
            <c:dLbl>
              <c:idx val="3"/>
              <c:spPr/>
              <c:txPr>
                <a:bodyPr anchorCtr="1"/>
                <a:lstStyle/>
                <a:p>
                  <a:pPr>
                    <a:defRPr sz="1200" b="0" i="0" u="none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2A-4D31-82AC-19BD976B2F3A}"/>
                </c:ext>
              </c:extLst>
            </c:dLbl>
            <c:numFmt formatCode="0%" sourceLinked="0"/>
            <c:spPr>
              <a:noFill/>
              <a:ln>
                <a:noFill/>
              </a:ln>
            </c:spPr>
            <c:txPr>
              <a:bodyPr anchorCtr="1"/>
              <a:lstStyle/>
              <a:p>
                <a:pPr>
                  <a:defRPr sz="1800" b="0" i="0" u="none">
                    <a:solidFill>
                      <a:schemeClr val="bg1"/>
                    </a:solidFill>
                    <a:latin typeface="Arial"/>
                    <a:ea typeface="Arial"/>
                    <a:cs typeface="Arial"/>
                  </a:defRPr>
                </a:pPr>
                <a:endParaRPr lang="bg-B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Машиностроене</c:v>
                </c:pt>
                <c:pt idx="1">
                  <c:v>Финанси</c:v>
                </c:pt>
                <c:pt idx="2">
                  <c:v>Електротехника</c:v>
                </c:pt>
                <c:pt idx="3">
                  <c:v>Лека промишленост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66.3</c:v>
                </c:pt>
                <c:pt idx="1">
                  <c:v>18.3</c:v>
                </c:pt>
                <c:pt idx="2">
                  <c:v>11</c:v>
                </c:pt>
                <c:pt idx="3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02A-4D31-82AC-19BD976B2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8"/>
      </c:doughnutChart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05"/>
          <c:y val="0.86890802307096748"/>
          <c:w val="0.9"/>
          <c:h val="0.11363757140959214"/>
        </c:manualLayout>
      </c:layout>
      <c:overlay val="0"/>
    </c:legend>
    <c:plotVisOnly val="1"/>
    <c:dispBlanksAs val="zero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Стара планина холд</c:v>
          </c:tx>
          <c:spPr>
            <a:ln w="30480">
              <a:solidFill>
                <a:srgbClr val="2F2A70"/>
              </a:solidFill>
              <a:prstDash val="solid"/>
            </a:ln>
          </c:spPr>
          <c:marker>
            <c:symbol val="circle"/>
            <c:size val="4"/>
            <c:spPr>
              <a:solidFill>
                <a:srgbClr val="2F2A70"/>
              </a:solidFill>
            </c:spPr>
          </c:marker>
          <c:cat>
            <c:numLit>
              <c:formatCode>General</c:formatCode>
              <c:ptCount val="14"/>
              <c:pt idx="0">
                <c:v>2001</c:v>
              </c:pt>
              <c:pt idx="1">
                <c:v>2003</c:v>
              </c:pt>
              <c:pt idx="2">
                <c:v>2005</c:v>
              </c:pt>
              <c:pt idx="3">
                <c:v>2007</c:v>
              </c:pt>
              <c:pt idx="4">
                <c:v>2009</c:v>
              </c:pt>
              <c:pt idx="5">
                <c:v>2011</c:v>
              </c:pt>
              <c:pt idx="6">
                <c:v>2013</c:v>
              </c:pt>
              <c:pt idx="7">
                <c:v>2015</c:v>
              </c:pt>
              <c:pt idx="8">
                <c:v>2017</c:v>
              </c:pt>
              <c:pt idx="9">
                <c:v>2019</c:v>
              </c:pt>
              <c:pt idx="10">
                <c:v>2021</c:v>
              </c:pt>
              <c:pt idx="11">
                <c:v>2023</c:v>
              </c:pt>
              <c:pt idx="12">
                <c:v>2025</c:v>
              </c:pt>
              <c:pt idx="13">
                <c:v>2026</c:v>
              </c:pt>
            </c:numLit>
          </c:cat>
          <c:val>
            <c:numLit>
              <c:formatCode>#,##0\%</c:formatCode>
              <c:ptCount val="14"/>
              <c:pt idx="0">
                <c:v>0</c:v>
              </c:pt>
              <c:pt idx="1">
                <c:v>26</c:v>
              </c:pt>
              <c:pt idx="2">
                <c:v>1464</c:v>
              </c:pt>
              <c:pt idx="3">
                <c:v>9895</c:v>
              </c:pt>
              <c:pt idx="4">
                <c:v>2118</c:v>
              </c:pt>
              <c:pt idx="5">
                <c:v>5516</c:v>
              </c:pt>
              <c:pt idx="6">
                <c:v>3817</c:v>
              </c:pt>
              <c:pt idx="7">
                <c:v>6431</c:v>
              </c:pt>
              <c:pt idx="8">
                <c:v>11007</c:v>
              </c:pt>
              <c:pt idx="9">
                <c:v>9176</c:v>
              </c:pt>
              <c:pt idx="10">
                <c:v>9242</c:v>
              </c:pt>
              <c:pt idx="11">
                <c:v>14536</c:v>
              </c:pt>
              <c:pt idx="12">
                <c:v>13327</c:v>
              </c:pt>
              <c:pt idx="13">
                <c:v>15657.58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001B-482F-8FC7-3ED2ECA2FAFF}"/>
            </c:ext>
          </c:extLst>
        </c:ser>
        <c:ser>
          <c:idx val="1"/>
          <c:order val="1"/>
          <c:tx>
            <c:v>SOFIX</c:v>
          </c:tx>
          <c:spPr>
            <a:ln w="30480">
              <a:solidFill>
                <a:srgbClr val="C9942D"/>
              </a:solidFill>
              <a:prstDash val="solid"/>
            </a:ln>
          </c:spPr>
          <c:marker>
            <c:symbol val="circle"/>
            <c:size val="4"/>
            <c:spPr>
              <a:solidFill>
                <a:srgbClr val="C9942D"/>
              </a:solidFill>
            </c:spPr>
          </c:marker>
          <c:cat>
            <c:numLit>
              <c:formatCode>General</c:formatCode>
              <c:ptCount val="14"/>
              <c:pt idx="0">
                <c:v>2001</c:v>
              </c:pt>
              <c:pt idx="1">
                <c:v>2003</c:v>
              </c:pt>
              <c:pt idx="2">
                <c:v>2005</c:v>
              </c:pt>
              <c:pt idx="3">
                <c:v>2007</c:v>
              </c:pt>
              <c:pt idx="4">
                <c:v>2009</c:v>
              </c:pt>
              <c:pt idx="5">
                <c:v>2011</c:v>
              </c:pt>
              <c:pt idx="6">
                <c:v>2013</c:v>
              </c:pt>
              <c:pt idx="7">
                <c:v>2015</c:v>
              </c:pt>
              <c:pt idx="8">
                <c:v>2017</c:v>
              </c:pt>
              <c:pt idx="9">
                <c:v>2019</c:v>
              </c:pt>
              <c:pt idx="10">
                <c:v>2021</c:v>
              </c:pt>
              <c:pt idx="11">
                <c:v>2023</c:v>
              </c:pt>
              <c:pt idx="12">
                <c:v>2025</c:v>
              </c:pt>
              <c:pt idx="13">
                <c:v>2026</c:v>
              </c:pt>
            </c:numLit>
          </c:cat>
          <c:val>
            <c:numLit>
              <c:formatCode>#,##0\%</c:formatCode>
              <c:ptCount val="14"/>
              <c:pt idx="0">
                <c:v>0</c:v>
              </c:pt>
              <c:pt idx="1">
                <c:v>222</c:v>
              </c:pt>
              <c:pt idx="2">
                <c:v>614</c:v>
              </c:pt>
              <c:pt idx="3">
                <c:v>1333</c:v>
              </c:pt>
              <c:pt idx="4">
                <c:v>222</c:v>
              </c:pt>
              <c:pt idx="5">
                <c:v>288</c:v>
              </c:pt>
              <c:pt idx="6">
                <c:v>288</c:v>
              </c:pt>
              <c:pt idx="7">
                <c:v>353</c:v>
              </c:pt>
              <c:pt idx="8">
                <c:v>484</c:v>
              </c:pt>
              <c:pt idx="9">
                <c:v>451</c:v>
              </c:pt>
              <c:pt idx="10">
                <c:v>320</c:v>
              </c:pt>
              <c:pt idx="11">
                <c:v>451</c:v>
              </c:pt>
              <c:pt idx="12">
                <c:v>712</c:v>
              </c:pt>
              <c:pt idx="13">
                <c:v>1316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1-001B-482F-8FC7-3ED2ECA2F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670848"/>
        <c:axId val="184685312"/>
      </c:lineChart>
      <c:catAx>
        <c:axId val="18467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A8A8A8"/>
            </a:solidFill>
            <a:prstDash val="solid"/>
          </a:ln>
        </c:spPr>
        <c:txPr>
          <a:bodyPr anchorCtr="1"/>
          <a:lstStyle/>
          <a:p>
            <a:pPr>
              <a:defRPr sz="825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bg-BG"/>
          </a:p>
        </c:txPr>
        <c:crossAx val="184685312"/>
        <c:crosses val="autoZero"/>
        <c:auto val="1"/>
        <c:lblAlgn val="ctr"/>
        <c:lblOffset val="100"/>
        <c:noMultiLvlLbl val="1"/>
      </c:catAx>
      <c:valAx>
        <c:axId val="184685312"/>
        <c:scaling>
          <c:orientation val="minMax"/>
          <c:max val="18000"/>
          <c:min val="0"/>
        </c:scaling>
        <c:delete val="0"/>
        <c:axPos val="l"/>
        <c:majorGridlines>
          <c:spPr>
            <a:ln w="9525">
              <a:solidFill>
                <a:srgbClr val="DDE2E8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lang="bg-BG" sz="900" b="1">
                    <a:solidFill>
                      <a:schemeClr val="tx1"/>
                    </a:solidFill>
                    <a:latin typeface="Arial"/>
                    <a:ea typeface="Arial"/>
                    <a:cs typeface="Arial"/>
                  </a:rPr>
                  <a:t>Натрупано изменение</a:t>
                </a:r>
              </a:p>
            </c:rich>
          </c:tx>
          <c:overlay val="0"/>
        </c:title>
        <c:numFmt formatCode="#,##0\%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825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bg-BG"/>
          </a:p>
        </c:txPr>
        <c:crossAx val="184670848"/>
        <c:crosses val="autoZero"/>
        <c:crossBetween val="between"/>
        <c:majorUnit val="3000"/>
      </c:valAx>
      <c:spPr>
        <a:ln w="0">
          <a:noFill/>
        </a:ln>
      </c:spPr>
    </c:plotArea>
    <c:legend>
      <c:legendPos val="t"/>
      <c:overlay val="0"/>
      <c:txPr>
        <a:bodyPr anchorCtr="1"/>
        <a:lstStyle/>
        <a:p>
          <a:pPr>
            <a:defRPr sz="975">
              <a:solidFill>
                <a:srgbClr val="2F2A70"/>
              </a:solidFill>
              <a:latin typeface="Arial"/>
              <a:ea typeface="Arial"/>
              <a:cs typeface="Arial"/>
            </a:defRPr>
          </a:pPr>
          <a:endParaRPr lang="bg-BG"/>
        </a:p>
      </c:txPr>
    </c:legend>
    <c:plotVisOnly val="1"/>
    <c:dispBlanksAs val="zero"/>
    <c:showDLblsOverMax val="1"/>
  </c:chart>
  <c:spPr>
    <a:ln w="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млн. евро</c:v>
                </c:pt>
              </c:strCache>
            </c:strRef>
          </c:tx>
          <c:spPr>
            <a:solidFill>
              <a:srgbClr val="292663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</c:spPr>
            <c:txPr>
              <a:bodyPr anchorCtr="1"/>
              <a:lstStyle/>
              <a:p>
                <a:pPr>
                  <a:defRPr sz="1200" b="1" i="0" u="none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2026*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111.52</c:v>
                </c:pt>
                <c:pt idx="1">
                  <c:v>124.11</c:v>
                </c:pt>
                <c:pt idx="2">
                  <c:v>114.74</c:v>
                </c:pt>
                <c:pt idx="3">
                  <c:v>102.27</c:v>
                </c:pt>
                <c:pt idx="4">
                  <c:v>142.33000000000001</c:v>
                </c:pt>
                <c:pt idx="5">
                  <c:v>191.87</c:v>
                </c:pt>
                <c:pt idx="6">
                  <c:v>193.76</c:v>
                </c:pt>
                <c:pt idx="7">
                  <c:v>136.11000000000001</c:v>
                </c:pt>
                <c:pt idx="8">
                  <c:v>141.32</c:v>
                </c:pt>
                <c:pt idx="9">
                  <c:v>152.9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C48F-4BC3-B029-B714C133AD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5554432"/>
        <c:axId val="185557376"/>
      </c:barChart>
      <c:catAx>
        <c:axId val="185554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>
            <a:solidFill>
              <a:srgbClr val="888888"/>
            </a:solidFill>
            <a:prstDash val="solid"/>
          </a:ln>
        </c:spPr>
        <c:txPr>
          <a:bodyPr anchorCtr="1"/>
          <a:lstStyle/>
          <a:p>
            <a:pPr>
              <a:defRPr sz="1000" b="1" i="0" u="none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bg-BG"/>
          </a:p>
        </c:txPr>
        <c:crossAx val="185557376"/>
        <c:crosses val="autoZero"/>
        <c:auto val="1"/>
        <c:lblAlgn val="ctr"/>
        <c:lblOffset val="100"/>
        <c:noMultiLvlLbl val="1"/>
      </c:catAx>
      <c:valAx>
        <c:axId val="185557376"/>
        <c:scaling>
          <c:orientation val="minMax"/>
          <c:max val="22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12700">
            <a:solidFill>
              <a:srgbClr val="888888"/>
            </a:solidFill>
            <a:prstDash val="solid"/>
          </a:ln>
        </c:spPr>
        <c:txPr>
          <a:bodyPr anchorCtr="1"/>
          <a:lstStyle/>
          <a:p>
            <a:pPr>
              <a:defRPr sz="900" b="1" i="0" u="none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bg-BG"/>
          </a:p>
        </c:txPr>
        <c:crossAx val="185554432"/>
        <c:crosses val="autoZero"/>
        <c:crossBetween val="between"/>
        <c:majorUnit val="50"/>
      </c:valAx>
      <c:spPr>
        <a:noFill/>
        <a:ln>
          <a:noFill/>
        </a:ln>
      </c:spPr>
    </c:plotArea>
    <c:plotVisOnly val="1"/>
    <c:dispBlanksAs val="zero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7356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
- https://www.sphold.com/
- https://www.sphold.com/za-nas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https://www.sphold.com/za-nas</a:t>
            </a:r>
          </a:p>
          <a:p>
            <a:r>
              <a:t>- Корпоративни снимки на предприятията, използвани и в слайдове 7 и 8 на презентацията: М+С Хидравлик АД, Хидравлични елементи и системи АД, Елхим-Искра АД, Българска роза АД и Фазан АД.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Държавен вестник, бр. 81 от 24.09.1996 г., стр. 11.</a:t>
            </a:r>
          </a:p>
          <a:p>
            <a:r>
              <a:t>- Централен ПФ: 1 422 947 000 лв. набран капитал и 15-о място сред 81 фонда.</a:t>
            </a:r>
          </a:p>
          <a:p>
            <a:r>
              <a:t>- Изчисление: 15/81 = 18,5%; 66 фонда са с по-малък и 14 с по-голям набран капитал.</a:t>
            </a:r>
          </a:p>
          <a:p>
            <a:r>
              <a:t>- Борсовото сравнение е към 10.09.2026 г. по данните, използвани в презентацията.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
- https://www.sphold.com/za-nas
- https://www.sphold.com/vrazki-s-investitorite/dividenti
- https://www.sphold.com/predpriyatia/ms-hidravlik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
- https://www.sphold.com/
- https://www.sphold.com/FILES/OSA/SPHold-OSA2026.pdf
- https://www.sphold.com/FILES/FO/SPHold-KGFO-2024-BG.pdf
- https://www.x3analytics.com/bg/profile?code=SPH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
- https://www.sphold.com/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
- https://financialfilings.com/filings/ms-hydraulic-ad/interim-quarterly-report/2026/57726086/
- https://www.sphold.com/novini/957-2026-7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
- https://www.sphold.com/predpriyatia
- File: SPHold-30.06.2026-Cons-KFN.xlsx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
- File: SPHold-30 Years (1).docx
[/Sources]</a:t>
            </a:r>
          </a:p>
          <a:p>
            <a:r>
              <a:t>
Добавено изчисление по данни, предоставени от възложителя: 12 × 5,10 € = 61,20 €.</a:t>
            </a:r>
          </a:p>
          <a:p>
            <a:r>
              <a:t>
Уточнение, предоставено от възложителя: капиталът е увеличен 12-кратно със собствени средства; 25 първоначални акции стават 300 акции без допълнителна инвестиция от акционера.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Infostock: месечна графика за CENHL и SOFIX, 21.03.2000–21.08.2026 г.</a:t>
            </a:r>
          </a:p>
          <a:p>
            <a:r>
              <a:t>- Данните между началната и крайната дата са визуално възстановени от предоставената графика. Крайните стойности са 15 657,58% за Стара планина холд и 1 316% за SOFIX.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
- File: SPHold-30 Years (1).docx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
- https://www.sphold.com/index.php?id=1135&amp;lang=BG
- File: графики.xlsx
- File: SPHold-30.06.2026-Cons-KFN.xlsx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
- https://www.sphold.com/vrazki-s-investitorite/dividenti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Данни за дивидента за 2025 г. и изчисления за доходността, предоставени за презентацията.</a:t>
            </a:r>
          </a:p>
          <a:p>
            <a:r>
              <a:t>- Доходност спрямо пазарната цена: 3,2%.</a:t>
            </a:r>
          </a:p>
          <a:p>
            <a:r>
              <a:t>- Доходност спрямо първоначалната цена при учредяването: 280%.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
- https://www.sphold.com/
- https://www.sphold.com/za-nas
- File: </a:t>
            </a:r>
            <a:r>
              <a:rPr dirty="0" err="1"/>
              <a:t>Кръгла</a:t>
            </a:r>
            <a:r>
              <a:rPr dirty="0"/>
              <a:t> </a:t>
            </a:r>
            <a:r>
              <a:rPr dirty="0" err="1"/>
              <a:t>маса</a:t>
            </a:r>
            <a:r>
              <a:rPr dirty="0"/>
              <a:t> 30 г. СПХ и АИКБ В2, slide 11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89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159959D1-A16F-49CF-B0E9-C8D43AC7AC3B}"/>
              </a:ext>
            </a:extLst>
          </p:cNvPr>
          <p:cNvSpPr>
            <a:spLocks noGrp="1"/>
          </p:cNvSpPr>
          <p:nvPr/>
        </p:nvSpPr>
        <p:spPr>
          <a:xfrm>
            <a:off x="0" y="5074920"/>
            <a:ext cx="12191695" cy="1783080"/>
          </a:xfrm>
          <a:prstGeom prst="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bg-BG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3AC241FF-2E5C-4AF1-800D-6C01E9BC1B5D}"/>
              </a:ext>
            </a:extLst>
          </p:cNvPr>
          <p:cNvSpPr>
            <a:spLocks noGrp="1"/>
          </p:cNvSpPr>
          <p:nvPr/>
        </p:nvSpPr>
        <p:spPr>
          <a:xfrm>
            <a:off x="658368" y="594360"/>
            <a:ext cx="73152" cy="3703320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234B7FA-96EB-466D-A11D-45C4A8140BD4}"/>
              </a:ext>
            </a:extLst>
          </p:cNvPr>
          <p:cNvSpPr>
            <a:spLocks noGrp="1"/>
          </p:cNvSpPr>
          <p:nvPr/>
        </p:nvSpPr>
        <p:spPr>
          <a:xfrm>
            <a:off x="914400" y="1572768"/>
            <a:ext cx="5943600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39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30 ГОДИНИ</a:t>
            </a:r>
            <a:endParaRPr sz="39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CF854BC-C816-4920-9BA1-FF11BD723756}"/>
              </a:ext>
            </a:extLst>
          </p:cNvPr>
          <p:cNvSpPr>
            <a:spLocks noGrp="1"/>
          </p:cNvSpPr>
          <p:nvPr/>
        </p:nvSpPr>
        <p:spPr>
          <a:xfrm>
            <a:off x="914400" y="2377440"/>
            <a:ext cx="67665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9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Стара</a:t>
            </a:r>
            <a:r>
              <a:rPr sz="2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планина холд АД</a:t>
            </a:r>
            <a:endParaRPr sz="290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259660C-70A4-407E-9373-75C5B29EA234}"/>
              </a:ext>
            </a:extLst>
          </p:cNvPr>
          <p:cNvSpPr>
            <a:spLocks noGrp="1"/>
          </p:cNvSpPr>
          <p:nvPr/>
        </p:nvSpPr>
        <p:spPr>
          <a:xfrm>
            <a:off x="914400" y="3145536"/>
            <a:ext cx="3108960" cy="31089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8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1996 – 2026 г.</a:t>
            </a:r>
            <a:endParaRPr sz="180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0ADCD49-5002-4E80-97CF-F9536991F95B}"/>
              </a:ext>
            </a:extLst>
          </p:cNvPr>
          <p:cNvSpPr>
            <a:spLocks noGrp="1"/>
          </p:cNvSpPr>
          <p:nvPr/>
        </p:nvSpPr>
        <p:spPr>
          <a:xfrm>
            <a:off x="914400" y="5376672"/>
            <a:ext cx="10299940" cy="11247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40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Стабилност. Развитие. Бъдеще</a:t>
            </a:r>
            <a:r>
              <a:rPr sz="40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  <a:endParaRPr sz="40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rcRect t="297" b="297"/>
          <a:stretch>
            <a:fillRect/>
          </a:stretch>
        </p:blipFill>
        <p:spPr>
          <a:xfrm>
            <a:off x="0" y="0"/>
            <a:ext cx="12191714" cy="5074920"/>
          </a:xfrm>
          <a:prstGeom prst="rect">
            <a:avLst/>
          </a:prstGeom>
        </p:spPr>
      </p:pic>
      <p:sp>
        <p:nvSpPr>
          <p:cNvPr id="12" name="Cover text panel">
            <a:extLst>
              <a:ext uri="{FF2B5EF4-FFF2-40B4-BE49-F238E27FC236}">
                <a16:creationId xmlns:a16="http://schemas.microsoft.com/office/drawing/2014/main" id="{9F84E62A-1B8B-486D-A773-85F736922F60}"/>
              </a:ext>
            </a:extLst>
          </p:cNvPr>
          <p:cNvSpPr>
            <a:spLocks noGrp="1"/>
          </p:cNvSpPr>
          <p:nvPr/>
        </p:nvSpPr>
        <p:spPr>
          <a:xfrm>
            <a:off x="658368" y="594360"/>
            <a:ext cx="5257800" cy="370332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Cover gold rule">
            <a:extLst>
              <a:ext uri="{FF2B5EF4-FFF2-40B4-BE49-F238E27FC236}">
                <a16:creationId xmlns:a16="http://schemas.microsoft.com/office/drawing/2014/main" id="{C302EA33-22F3-4A8D-8275-972F3D696827}"/>
              </a:ext>
            </a:extLst>
          </p:cNvPr>
          <p:cNvSpPr>
            <a:spLocks noGrp="1"/>
          </p:cNvSpPr>
          <p:nvPr/>
        </p:nvSpPr>
        <p:spPr>
          <a:xfrm>
            <a:off x="658368" y="594360"/>
            <a:ext cx="73152" cy="3703320"/>
          </a:xfrm>
          <a:prstGeom prst="rect">
            <a:avLst/>
          </a:prstGeom>
          <a:solidFill>
            <a:srgbClr val="C9942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Cover title">
            <a:extLst>
              <a:ext uri="{FF2B5EF4-FFF2-40B4-BE49-F238E27FC236}">
                <a16:creationId xmlns:a16="http://schemas.microsoft.com/office/drawing/2014/main" id="{F32D64AE-AAD8-460C-82E3-AC92784F025E}"/>
              </a:ext>
            </a:extLst>
          </p:cNvPr>
          <p:cNvSpPr>
            <a:spLocks noGrp="1"/>
          </p:cNvSpPr>
          <p:nvPr/>
        </p:nvSpPr>
        <p:spPr>
          <a:xfrm>
            <a:off x="914400" y="1600200"/>
            <a:ext cx="4381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9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30 ГОДИНИ</a:t>
            </a:r>
          </a:p>
        </p:txBody>
      </p:sp>
      <p:sp>
        <p:nvSpPr>
          <p:cNvPr id="15" name="Cover company">
            <a:extLst>
              <a:ext uri="{FF2B5EF4-FFF2-40B4-BE49-F238E27FC236}">
                <a16:creationId xmlns:a16="http://schemas.microsoft.com/office/drawing/2014/main" id="{5207BB3D-B02B-47FF-8954-8D3A71005C60}"/>
              </a:ext>
            </a:extLst>
          </p:cNvPr>
          <p:cNvSpPr>
            <a:spLocks noGrp="1"/>
          </p:cNvSpPr>
          <p:nvPr/>
        </p:nvSpPr>
        <p:spPr>
          <a:xfrm>
            <a:off x="914400" y="2457450"/>
            <a:ext cx="5181600" cy="83439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buNone/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bg-BG" sz="3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Стара планина </a:t>
            </a:r>
            <a:r>
              <a:rPr lang="bg-BG" sz="3600" noProof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холд</a:t>
            </a:r>
            <a:r>
              <a:rPr lang="bg-BG" sz="3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АД</a:t>
            </a:r>
          </a:p>
        </p:txBody>
      </p:sp>
      <p:sp>
        <p:nvSpPr>
          <p:cNvPr id="16" name="Cover years">
            <a:extLst>
              <a:ext uri="{FF2B5EF4-FFF2-40B4-BE49-F238E27FC236}">
                <a16:creationId xmlns:a16="http://schemas.microsoft.com/office/drawing/2014/main" id="{A66A25E4-40D8-4922-92AF-330C4013F475}"/>
              </a:ext>
            </a:extLst>
          </p:cNvPr>
          <p:cNvSpPr>
            <a:spLocks noGrp="1"/>
          </p:cNvSpPr>
          <p:nvPr/>
        </p:nvSpPr>
        <p:spPr>
          <a:xfrm>
            <a:off x="914400" y="3264408"/>
            <a:ext cx="3333750" cy="594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7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C9942D"/>
                </a:solidFill>
                <a:latin typeface="Arial"/>
                <a:ea typeface="Arial"/>
                <a:cs typeface="Arial"/>
              </a:rPr>
              <a:t>1996 – 2026 г.</a:t>
            </a:r>
          </a:p>
        </p:txBody>
      </p:sp>
    </p:spTree>
    <p:extLst>
      <p:ext uri="{BB962C8B-B14F-4D97-AF65-F5344CB8AC3E}">
        <p14:creationId xmlns:p14="http://schemas.microsoft.com/office/powerpoint/2010/main" val="164127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483EB966-FA6D-4525-8B05-779DAA6F84AB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32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Тридесет години индустриално предприемачество</a:t>
            </a:r>
            <a:endParaRPr lang="bg-BG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3DAF66D-B276-4160-8D7D-61F2F65EF86B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2D7095FD-6734-4B66-B961-F70985DCB400}"/>
              </a:ext>
            </a:extLst>
          </p:cNvPr>
          <p:cNvSpPr>
            <a:spLocks noGrp="1"/>
          </p:cNvSpPr>
          <p:nvPr/>
        </p:nvSpPr>
        <p:spPr>
          <a:xfrm>
            <a:off x="685800" y="1417320"/>
            <a:ext cx="534924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8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27 </a:t>
            </a:r>
            <a:r>
              <a:rPr lang="bg-BG" sz="28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септември</a:t>
            </a:r>
            <a:r>
              <a:rPr sz="28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 1996 г.</a:t>
            </a:r>
            <a:endParaRPr sz="28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45BA5756-1E38-4F1B-998F-D8F2A3E82C6F}"/>
              </a:ext>
            </a:extLst>
          </p:cNvPr>
          <p:cNvSpPr>
            <a:spLocks noGrp="1"/>
          </p:cNvSpPr>
          <p:nvPr/>
        </p:nvSpPr>
        <p:spPr>
          <a:xfrm>
            <a:off x="685800" y="1965960"/>
            <a:ext cx="549934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ОТ ПРИВАТИЗАЦИОНЕН ФОНД ДО УСПЕШНА ПУБЛИЧНА ХОЛДИНГОВА КОМПАНИЯ</a:t>
            </a:r>
            <a:endParaRPr sz="14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180E0B2-0D9B-47B2-B341-BE591A4EB443}"/>
              </a:ext>
            </a:extLst>
          </p:cNvPr>
          <p:cNvSpPr>
            <a:spLocks noGrp="1"/>
          </p:cNvSpPr>
          <p:nvPr/>
        </p:nvSpPr>
        <p:spPr>
          <a:xfrm>
            <a:off x="685800" y="2331720"/>
            <a:ext cx="5349240" cy="116128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7422"/>
          </a:bodyPr>
          <a:lstStyle/>
          <a:p>
            <a:pPr marL="0" indent="0" algn="just">
              <a:buNone/>
            </a:pP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Учреден като „Централен приватизационен фонд“, холдингът участва активно в масовата приватизация и поставя основата на диверсифициран индустриален портфейл. От 30.04.1999 г. носи името „Стара планина </a:t>
            </a:r>
            <a:r>
              <a:rPr lang="bg-BG" sz="1500" noProof="0" dirty="0" err="1">
                <a:solidFill>
                  <a:srgbClr val="2D2B2D"/>
                </a:solidFill>
                <a:latin typeface="Arial"/>
                <a:ea typeface="Arial"/>
                <a:cs typeface="Arial"/>
              </a:rPr>
              <a:t>холд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“ АД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.</a:t>
            </a:r>
            <a:endParaRPr sz="15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8327EFED-849A-4DF7-8620-DDA24D2B897E}"/>
              </a:ext>
            </a:extLst>
          </p:cNvPr>
          <p:cNvSpPr>
            <a:spLocks noGrp="1"/>
          </p:cNvSpPr>
          <p:nvPr/>
        </p:nvSpPr>
        <p:spPr>
          <a:xfrm>
            <a:off x="685800" y="3493008"/>
            <a:ext cx="53492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just">
              <a:buNone/>
            </a:pP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Фондът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привлича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инвестиционни бонове 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с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номинал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1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454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94</a:t>
            </a:r>
            <a:r>
              <a:rPr lang="en-US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3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000 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инвестиционни недоминирани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лeв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а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–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измерение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на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доверието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на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58 598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участници</a:t>
            </a:r>
            <a:r>
              <a:rPr lang="en-US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в масовата приватизация</a:t>
            </a:r>
            <a:r>
              <a:rPr sz="150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.</a:t>
            </a:r>
            <a:endParaRPr sz="15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A314886D-0FFD-4895-9680-A430ED173913}"/>
              </a:ext>
            </a:extLst>
          </p:cNvPr>
          <p:cNvSpPr>
            <a:spLocks noGrp="1"/>
          </p:cNvSpPr>
          <p:nvPr/>
        </p:nvSpPr>
        <p:spPr>
          <a:xfrm>
            <a:off x="685800" y="4645152"/>
            <a:ext cx="5349240" cy="1261872"/>
          </a:xfrm>
          <a:prstGeom prst="roundRect">
            <a:avLst/>
          </a:prstGeom>
          <a:solidFill>
            <a:srgbClr val="F3EAD7"/>
          </a:solidFill>
          <a:ln w="12700">
            <a:solidFill>
              <a:srgbClr val="F6EBD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C922A59F-1A22-4121-B9F3-477B7812EC35}"/>
              </a:ext>
            </a:extLst>
          </p:cNvPr>
          <p:cNvSpPr>
            <a:spLocks noGrp="1"/>
          </p:cNvSpPr>
          <p:nvPr/>
        </p:nvSpPr>
        <p:spPr>
          <a:xfrm>
            <a:off x="800100" y="4695824"/>
            <a:ext cx="5124450" cy="946023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marL="0" indent="0" algn="ctr">
              <a:buNone/>
              <a:defRPr sz="1050" b="0">
                <a:solidFill>
                  <a:srgbClr val="2F2A70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2F2A70"/>
                </a:solidFill>
                <a:latin typeface="Arial"/>
                <a:ea typeface="Arial"/>
                <a:cs typeface="Arial"/>
              </a:rPr>
              <a:t>ОТ БОНОВА КНИЖКА ДО АКЦИОНЕРЕН КАПИТАЛ</a:t>
            </a:r>
          </a:p>
          <a:p>
            <a:pPr marL="0" indent="0" algn="ctr">
              <a:buNone/>
              <a:defRPr sz="1050" b="0">
                <a:solidFill>
                  <a:srgbClr val="2F2A70"/>
                </a:solidFill>
                <a:latin typeface="Arial"/>
                <a:ea typeface="Arial"/>
                <a:cs typeface="Arial"/>
              </a:defRPr>
            </a:pPr>
            <a:endParaRPr sz="1400" dirty="0"/>
          </a:p>
          <a:p>
            <a:pPr marL="0" indent="0" algn="just">
              <a:buNone/>
              <a:defRPr sz="1050" b="0">
                <a:solidFill>
                  <a:srgbClr val="2F2A70"/>
                </a:solidFill>
                <a:latin typeface="Arial"/>
                <a:ea typeface="Arial"/>
                <a:cs typeface="Arial"/>
              </a:defRPr>
            </a:pPr>
            <a:r>
              <a:rPr lang="bg-BG" sz="1400" b="1" noProof="0" dirty="0">
                <a:solidFill>
                  <a:srgbClr val="2F2A70"/>
                </a:solidFill>
                <a:latin typeface="Arial"/>
                <a:ea typeface="Arial"/>
                <a:cs typeface="Arial"/>
              </a:rPr>
              <a:t>Набраните инвестиционни бонове превръщат доверието на участниците в основа на дългосрочно индустриално развитие и публична собственост</a:t>
            </a:r>
            <a:r>
              <a:rPr sz="1400" b="1" dirty="0">
                <a:solidFill>
                  <a:srgbClr val="2F2A7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91A4A0C3-7616-47A1-A362-9E54CDC2DFBB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7DA1CCA-42DE-44DB-B85A-BD86C714D2EF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02</a:t>
            </a:r>
            <a:endParaRPr sz="800"/>
          </a:p>
        </p:txBody>
      </p:sp>
      <p:pic>
        <p:nvPicPr>
          <p:cNvPr id="45" name="Picture 39"/>
          <p:cNvPicPr>
            <a:picLocks noChangeAspect="1"/>
          </p:cNvPicPr>
          <p:nvPr/>
        </p:nvPicPr>
        <p:blipFill>
          <a:blip r:embed="rId3"/>
          <a:srcRect t="14190" b="14190"/>
          <a:stretch>
            <a:fillRect/>
          </a:stretch>
        </p:blipFill>
        <p:spPr>
          <a:xfrm>
            <a:off x="6675120" y="1481328"/>
            <a:ext cx="4800600" cy="716280"/>
          </a:xfrm>
          <a:prstGeom prst="rect">
            <a:avLst/>
          </a:prstGeom>
        </p:spPr>
      </p:pic>
      <p:sp>
        <p:nvSpPr>
          <p:cNvPr id="15" name="Label background 1">
            <a:extLst>
              <a:ext uri="{FF2B5EF4-FFF2-40B4-BE49-F238E27FC236}">
                <a16:creationId xmlns:a16="http://schemas.microsoft.com/office/drawing/2014/main" id="{287EE4AC-E676-423E-B1F6-B5ED058EAEF3}"/>
              </a:ext>
            </a:extLst>
          </p:cNvPr>
          <p:cNvSpPr>
            <a:spLocks noGrp="1"/>
          </p:cNvSpPr>
          <p:nvPr/>
        </p:nvSpPr>
        <p:spPr>
          <a:xfrm>
            <a:off x="6789420" y="1940433"/>
            <a:ext cx="2381250" cy="2286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Collage label 1">
            <a:extLst>
              <a:ext uri="{FF2B5EF4-FFF2-40B4-BE49-F238E27FC236}">
                <a16:creationId xmlns:a16="http://schemas.microsoft.com/office/drawing/2014/main" id="{25C3E7E6-8015-476F-88E8-A3EACEB45DCF}"/>
              </a:ext>
            </a:extLst>
          </p:cNvPr>
          <p:cNvSpPr>
            <a:spLocks noGrp="1"/>
          </p:cNvSpPr>
          <p:nvPr/>
        </p:nvSpPr>
        <p:spPr>
          <a:xfrm>
            <a:off x="6884670" y="1949958"/>
            <a:ext cx="2209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803" lnSpcReduction="10000"/>
          </a:bodyPr>
          <a:lstStyle/>
          <a:p>
            <a:pPr algn="l">
              <a:buNone/>
              <a:defRPr sz="863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М+С Хидравлик АД</a:t>
            </a:r>
          </a:p>
        </p:txBody>
      </p:sp>
      <p:pic>
        <p:nvPicPr>
          <p:cNvPr id="48" name="Picture 42"/>
          <p:cNvPicPr>
            <a:picLocks noChangeAspect="1"/>
          </p:cNvPicPr>
          <p:nvPr/>
        </p:nvPicPr>
        <p:blipFill>
          <a:blip r:embed="rId4"/>
          <a:srcRect t="14190" b="14190"/>
          <a:stretch>
            <a:fillRect/>
          </a:stretch>
        </p:blipFill>
        <p:spPr>
          <a:xfrm>
            <a:off x="6675120" y="2273808"/>
            <a:ext cx="4800600" cy="716280"/>
          </a:xfrm>
          <a:prstGeom prst="rect">
            <a:avLst/>
          </a:prstGeom>
        </p:spPr>
      </p:pic>
      <p:sp>
        <p:nvSpPr>
          <p:cNvPr id="18" name="Label background 2">
            <a:extLst>
              <a:ext uri="{FF2B5EF4-FFF2-40B4-BE49-F238E27FC236}">
                <a16:creationId xmlns:a16="http://schemas.microsoft.com/office/drawing/2014/main" id="{9BE77606-232E-4A7B-8B2B-B0225475C509}"/>
              </a:ext>
            </a:extLst>
          </p:cNvPr>
          <p:cNvSpPr>
            <a:spLocks noGrp="1"/>
          </p:cNvSpPr>
          <p:nvPr/>
        </p:nvSpPr>
        <p:spPr>
          <a:xfrm>
            <a:off x="6789420" y="2732913"/>
            <a:ext cx="2381250" cy="2286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Collage label 2">
            <a:extLst>
              <a:ext uri="{FF2B5EF4-FFF2-40B4-BE49-F238E27FC236}">
                <a16:creationId xmlns:a16="http://schemas.microsoft.com/office/drawing/2014/main" id="{FFCE0349-4E04-4345-844E-D6E84B73F73A}"/>
              </a:ext>
            </a:extLst>
          </p:cNvPr>
          <p:cNvSpPr>
            <a:spLocks noGrp="1"/>
          </p:cNvSpPr>
          <p:nvPr/>
        </p:nvSpPr>
        <p:spPr>
          <a:xfrm>
            <a:off x="6884670" y="2742438"/>
            <a:ext cx="2209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803" lnSpcReduction="10000"/>
          </a:bodyPr>
          <a:lstStyle/>
          <a:p>
            <a:pPr algn="l">
              <a:buNone/>
              <a:defRPr sz="863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Хидравлични елементи и системи АД</a:t>
            </a:r>
          </a:p>
        </p:txBody>
      </p:sp>
      <p:pic>
        <p:nvPicPr>
          <p:cNvPr id="51" name="Picture 45"/>
          <p:cNvPicPr>
            <a:picLocks noChangeAspect="1"/>
          </p:cNvPicPr>
          <p:nvPr/>
        </p:nvPicPr>
        <p:blipFill>
          <a:blip r:embed="rId5"/>
          <a:srcRect t="14190" b="14190"/>
          <a:stretch>
            <a:fillRect/>
          </a:stretch>
        </p:blipFill>
        <p:spPr>
          <a:xfrm>
            <a:off x="6675120" y="3066288"/>
            <a:ext cx="4800600" cy="716280"/>
          </a:xfrm>
          <a:prstGeom prst="rect">
            <a:avLst/>
          </a:prstGeom>
        </p:spPr>
      </p:pic>
      <p:sp>
        <p:nvSpPr>
          <p:cNvPr id="21" name="Label background 3">
            <a:extLst>
              <a:ext uri="{FF2B5EF4-FFF2-40B4-BE49-F238E27FC236}">
                <a16:creationId xmlns:a16="http://schemas.microsoft.com/office/drawing/2014/main" id="{E0BB5267-FCBB-4114-B9F6-0B1D6BCBAC5A}"/>
              </a:ext>
            </a:extLst>
          </p:cNvPr>
          <p:cNvSpPr>
            <a:spLocks noGrp="1"/>
          </p:cNvSpPr>
          <p:nvPr/>
        </p:nvSpPr>
        <p:spPr>
          <a:xfrm>
            <a:off x="6789420" y="3525393"/>
            <a:ext cx="2381250" cy="2286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Collage label 3">
            <a:extLst>
              <a:ext uri="{FF2B5EF4-FFF2-40B4-BE49-F238E27FC236}">
                <a16:creationId xmlns:a16="http://schemas.microsoft.com/office/drawing/2014/main" id="{17CB9E6F-AE63-48F6-8C18-74945C07A8F7}"/>
              </a:ext>
            </a:extLst>
          </p:cNvPr>
          <p:cNvSpPr>
            <a:spLocks noGrp="1"/>
          </p:cNvSpPr>
          <p:nvPr/>
        </p:nvSpPr>
        <p:spPr>
          <a:xfrm>
            <a:off x="6884670" y="3534918"/>
            <a:ext cx="2209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803" lnSpcReduction="10000"/>
          </a:bodyPr>
          <a:lstStyle/>
          <a:p>
            <a:pPr algn="l">
              <a:buNone/>
              <a:defRPr sz="863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Елхим-Искра АД</a:t>
            </a:r>
          </a:p>
        </p:txBody>
      </p:sp>
      <p:pic>
        <p:nvPicPr>
          <p:cNvPr id="54" name="Picture 48"/>
          <p:cNvPicPr>
            <a:picLocks noChangeAspect="1"/>
          </p:cNvPicPr>
          <p:nvPr/>
        </p:nvPicPr>
        <p:blipFill>
          <a:blip r:embed="rId6"/>
          <a:srcRect t="14190" b="14190"/>
          <a:stretch>
            <a:fillRect/>
          </a:stretch>
        </p:blipFill>
        <p:spPr>
          <a:xfrm>
            <a:off x="6675120" y="3858768"/>
            <a:ext cx="4800600" cy="716280"/>
          </a:xfrm>
          <a:prstGeom prst="rect">
            <a:avLst/>
          </a:prstGeom>
        </p:spPr>
      </p:pic>
      <p:sp>
        <p:nvSpPr>
          <p:cNvPr id="24" name="Label background 4">
            <a:extLst>
              <a:ext uri="{FF2B5EF4-FFF2-40B4-BE49-F238E27FC236}">
                <a16:creationId xmlns:a16="http://schemas.microsoft.com/office/drawing/2014/main" id="{AE57F916-E8E1-47F4-8EDD-E4C8CE2E0816}"/>
              </a:ext>
            </a:extLst>
          </p:cNvPr>
          <p:cNvSpPr>
            <a:spLocks noGrp="1"/>
          </p:cNvSpPr>
          <p:nvPr/>
        </p:nvSpPr>
        <p:spPr>
          <a:xfrm>
            <a:off x="6789420" y="4317873"/>
            <a:ext cx="2381250" cy="2286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Collage label 4">
            <a:extLst>
              <a:ext uri="{FF2B5EF4-FFF2-40B4-BE49-F238E27FC236}">
                <a16:creationId xmlns:a16="http://schemas.microsoft.com/office/drawing/2014/main" id="{10CD4CC6-5E25-4729-B64B-EF0D6C21F9A9}"/>
              </a:ext>
            </a:extLst>
          </p:cNvPr>
          <p:cNvSpPr>
            <a:spLocks noGrp="1"/>
          </p:cNvSpPr>
          <p:nvPr/>
        </p:nvSpPr>
        <p:spPr>
          <a:xfrm>
            <a:off x="6884670" y="4327398"/>
            <a:ext cx="2209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803" lnSpcReduction="10000"/>
          </a:bodyPr>
          <a:lstStyle/>
          <a:p>
            <a:pPr algn="l">
              <a:buNone/>
              <a:defRPr sz="863" b="1">
                <a:solidFill>
                  <a:srgbClr val="2F2A70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2F2A70"/>
                </a:solidFill>
                <a:latin typeface="Arial"/>
                <a:ea typeface="Arial"/>
                <a:cs typeface="Arial"/>
              </a:rPr>
              <a:t>Българска роза АД</a:t>
            </a:r>
          </a:p>
        </p:txBody>
      </p:sp>
      <p:pic>
        <p:nvPicPr>
          <p:cNvPr id="57" name="Picture 51"/>
          <p:cNvPicPr>
            <a:picLocks noChangeAspect="1"/>
          </p:cNvPicPr>
          <p:nvPr/>
        </p:nvPicPr>
        <p:blipFill>
          <a:blip r:embed="rId7"/>
          <a:srcRect t="14190" b="14190"/>
          <a:stretch>
            <a:fillRect/>
          </a:stretch>
        </p:blipFill>
        <p:spPr>
          <a:xfrm>
            <a:off x="6675120" y="4651248"/>
            <a:ext cx="4800600" cy="716280"/>
          </a:xfrm>
          <a:prstGeom prst="rect">
            <a:avLst/>
          </a:prstGeom>
        </p:spPr>
      </p:pic>
      <p:sp>
        <p:nvSpPr>
          <p:cNvPr id="27" name="Label background 5">
            <a:extLst>
              <a:ext uri="{FF2B5EF4-FFF2-40B4-BE49-F238E27FC236}">
                <a16:creationId xmlns:a16="http://schemas.microsoft.com/office/drawing/2014/main" id="{3625970A-5EB0-4C89-82F5-F0C0044B8E8E}"/>
              </a:ext>
            </a:extLst>
          </p:cNvPr>
          <p:cNvSpPr>
            <a:spLocks noGrp="1"/>
          </p:cNvSpPr>
          <p:nvPr/>
        </p:nvSpPr>
        <p:spPr>
          <a:xfrm>
            <a:off x="6789420" y="5110353"/>
            <a:ext cx="2381250" cy="2286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Collage label 5">
            <a:extLst>
              <a:ext uri="{FF2B5EF4-FFF2-40B4-BE49-F238E27FC236}">
                <a16:creationId xmlns:a16="http://schemas.microsoft.com/office/drawing/2014/main" id="{70026BD9-111C-4ABB-AAE1-D4979BCA0ABD}"/>
              </a:ext>
            </a:extLst>
          </p:cNvPr>
          <p:cNvSpPr>
            <a:spLocks noGrp="1"/>
          </p:cNvSpPr>
          <p:nvPr/>
        </p:nvSpPr>
        <p:spPr>
          <a:xfrm>
            <a:off x="6884670" y="5119878"/>
            <a:ext cx="22098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803" lnSpcReduction="10000"/>
          </a:bodyPr>
          <a:lstStyle/>
          <a:p>
            <a:pPr algn="l">
              <a:buNone/>
              <a:defRPr sz="863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Фазан АД</a:t>
            </a:r>
          </a:p>
        </p:txBody>
      </p:sp>
      <p:sp>
        <p:nvSpPr>
          <p:cNvPr id="29" name="Restored slide kicker">
            <a:extLst>
              <a:ext uri="{FF2B5EF4-FFF2-40B4-BE49-F238E27FC236}">
                <a16:creationId xmlns:a16="http://schemas.microsoft.com/office/drawing/2014/main" id="{6CA46B6B-33A2-4F04-9D85-E9B9B1D9C5BD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49"/>
          </a:bodyPr>
          <a:lstStyle/>
          <a:p>
            <a:pPr algn="l">
              <a:buNone/>
              <a:defRPr sz="938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sz="938" b="1">
                <a:solidFill>
                  <a:srgbClr val="C9942D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</a:p>
        </p:txBody>
      </p:sp>
    </p:spTree>
    <p:extLst>
      <p:ext uri="{BB962C8B-B14F-4D97-AF65-F5344CB8AC3E}">
        <p14:creationId xmlns:p14="http://schemas.microsoft.com/office/powerpoint/2010/main" val="86564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64A080F-2C2E-4764-B1AA-CD20C05D4026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  <a:defRPr sz="938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C9942D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83EB966-FA6D-4525-8B05-779DAA6F84AB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  <a:defRPr sz="1950" b="1">
                <a:solidFill>
                  <a:srgbClr val="2F2A70"/>
                </a:solidFill>
                <a:latin typeface="Arial"/>
                <a:ea typeface="Arial"/>
                <a:cs typeface="Arial"/>
              </a:defRPr>
            </a:pPr>
            <a:r>
              <a:rPr lang="bg-BG" sz="3200" b="1" noProof="0" dirty="0">
                <a:solidFill>
                  <a:srgbClr val="2F2A70"/>
                </a:solidFill>
                <a:latin typeface="Arial"/>
                <a:ea typeface="Arial"/>
                <a:cs typeface="Arial"/>
              </a:rPr>
              <a:t>Началото на масовата приватизация в България</a:t>
            </a:r>
            <a:endParaRPr lang="bg-BG" sz="40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3DAF66D-B276-4160-8D7D-61F2F65EF86B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91A4A0C3-7616-47A1-A362-9E54CDC2DFBB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  <a:defRPr sz="675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66666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7DA1CCA-42DE-44DB-B85A-BD86C714D2EF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03</a:t>
            </a:r>
            <a:endParaRPr sz="80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12007" y="1393317"/>
            <a:ext cx="3534313" cy="4857750"/>
          </a:xfrm>
          <a:prstGeom prst="rect">
            <a:avLst/>
          </a:prstGeom>
        </p:spPr>
      </p:pic>
      <p:sp>
        <p:nvSpPr>
          <p:cNvPr id="15" name="Highlight Central PF Sofia">
            <a:extLst>
              <a:ext uri="{FF2B5EF4-FFF2-40B4-BE49-F238E27FC236}">
                <a16:creationId xmlns:a16="http://schemas.microsoft.com/office/drawing/2014/main" id="{E6452846-210D-48E9-8A2A-063F3D889CE0}"/>
              </a:ext>
            </a:extLst>
          </p:cNvPr>
          <p:cNvSpPr>
            <a:spLocks noGrp="1"/>
          </p:cNvSpPr>
          <p:nvPr/>
        </p:nvSpPr>
        <p:spPr>
          <a:xfrm>
            <a:off x="1655063" y="4673253"/>
            <a:ext cx="1040511" cy="123825"/>
          </a:xfrm>
          <a:prstGeom prst="rect">
            <a:avLst/>
          </a:prstGeom>
          <a:ln w="14288">
            <a:solidFill>
              <a:srgbClr val="C9942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Historical context card">
            <a:extLst>
              <a:ext uri="{FF2B5EF4-FFF2-40B4-BE49-F238E27FC236}">
                <a16:creationId xmlns:a16="http://schemas.microsoft.com/office/drawing/2014/main" id="{BC8539E9-CC3F-4CF1-A78C-85C0CA8BAF45}"/>
              </a:ext>
            </a:extLst>
          </p:cNvPr>
          <p:cNvSpPr>
            <a:spLocks noGrp="1"/>
          </p:cNvSpPr>
          <p:nvPr/>
        </p:nvSpPr>
        <p:spPr>
          <a:xfrm>
            <a:off x="6044421" y="1785668"/>
            <a:ext cx="5225559" cy="3348307"/>
          </a:xfrm>
          <a:prstGeom prst="roundRect">
            <a:avLst>
              <a:gd name="adj" fmla="val 2051"/>
            </a:avLst>
          </a:prstGeom>
          <a:solidFill>
            <a:srgbClr val="2F2A70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Central PF heading">
            <a:extLst>
              <a:ext uri="{FF2B5EF4-FFF2-40B4-BE49-F238E27FC236}">
                <a16:creationId xmlns:a16="http://schemas.microsoft.com/office/drawing/2014/main" id="{B7DFC09D-5CB1-4837-B874-619F8F90C12C}"/>
              </a:ext>
            </a:extLst>
          </p:cNvPr>
          <p:cNvSpPr>
            <a:spLocks noGrp="1"/>
          </p:cNvSpPr>
          <p:nvPr/>
        </p:nvSpPr>
        <p:spPr>
          <a:xfrm>
            <a:off x="6236467" y="2009955"/>
            <a:ext cx="4667250" cy="646981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ЦЕНТРАЛЕН ПРИВАТИЗАЦИОНЕН ФОНД</a:t>
            </a:r>
            <a:endParaRPr lang="bg-BG" sz="15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ctr">
              <a:defRPr sz="112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lang="bg-BG" sz="15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набран капитал в инвестиционни бонове</a:t>
            </a:r>
          </a:p>
          <a:p>
            <a:pPr algn="ctr">
              <a:buNone/>
              <a:defRPr sz="112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Capital value">
            <a:extLst>
              <a:ext uri="{FF2B5EF4-FFF2-40B4-BE49-F238E27FC236}">
                <a16:creationId xmlns:a16="http://schemas.microsoft.com/office/drawing/2014/main" id="{E5558244-89A0-4B1E-A2E1-ED75292F3260}"/>
              </a:ext>
            </a:extLst>
          </p:cNvPr>
          <p:cNvSpPr>
            <a:spLocks noGrp="1"/>
          </p:cNvSpPr>
          <p:nvPr/>
        </p:nvSpPr>
        <p:spPr>
          <a:xfrm>
            <a:off x="6087618" y="2488212"/>
            <a:ext cx="4667250" cy="5480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851"/>
          </a:bodyPr>
          <a:lstStyle/>
          <a:p>
            <a:pPr algn="just">
              <a:buNone/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 sz="140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Rank value">
            <a:extLst>
              <a:ext uri="{FF2B5EF4-FFF2-40B4-BE49-F238E27FC236}">
                <a16:creationId xmlns:a16="http://schemas.microsoft.com/office/drawing/2014/main" id="{26F29FF4-9EA0-4A0C-BD7B-18D12C8B0EB0}"/>
              </a:ext>
            </a:extLst>
          </p:cNvPr>
          <p:cNvSpPr>
            <a:spLocks noGrp="1"/>
          </p:cNvSpPr>
          <p:nvPr/>
        </p:nvSpPr>
        <p:spPr>
          <a:xfrm>
            <a:off x="6095999" y="2524125"/>
            <a:ext cx="5173981" cy="51215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15-о </a:t>
            </a:r>
            <a:r>
              <a:rPr lang="bg-BG" sz="2000" noProof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място сред </a:t>
            </a:r>
            <a:r>
              <a:rPr sz="20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81 </a:t>
            </a:r>
            <a:r>
              <a:rPr lang="bg-BG" sz="2000" noProof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фонда</a:t>
            </a:r>
            <a:r>
              <a:rPr lang="bg-BG" sz="200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 на старта</a:t>
            </a:r>
            <a:endParaRPr sz="200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Market comparison">
            <a:extLst>
              <a:ext uri="{FF2B5EF4-FFF2-40B4-BE49-F238E27FC236}">
                <a16:creationId xmlns:a16="http://schemas.microsoft.com/office/drawing/2014/main" id="{A01AFCF5-1A6E-4C76-9516-B5F05DBFF5E5}"/>
              </a:ext>
            </a:extLst>
          </p:cNvPr>
          <p:cNvSpPr>
            <a:spLocks noGrp="1"/>
          </p:cNvSpPr>
          <p:nvPr/>
        </p:nvSpPr>
        <p:spPr>
          <a:xfrm>
            <a:off x="6323162" y="3036283"/>
            <a:ext cx="4626778" cy="1734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С</a:t>
            </a:r>
            <a:r>
              <a:rPr lang="bg-BG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ТАРА ПЛАНИНА ХОЛД</a:t>
            </a:r>
            <a:r>
              <a:rPr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АД</a:t>
            </a:r>
            <a:endParaRPr lang="bg-BG" sz="1600" b="1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  <a:p>
            <a:pPr algn="ctr">
              <a:buNone/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пазарна капитализация </a:t>
            </a:r>
          </a:p>
          <a:p>
            <a:pPr algn="ctr">
              <a:buNone/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 lang="bg-BG" sz="1600" b="1" dirty="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  <a:p>
            <a:pPr algn="ctr">
              <a:buNone/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2-ро</a:t>
            </a:r>
            <a:r>
              <a:rPr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2000" b="1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място</a:t>
            </a:r>
            <a:r>
              <a:rPr lang="bg-BG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днес</a:t>
            </a:r>
            <a:r>
              <a:rPr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28" name="Gazette source">
            <a:extLst>
              <a:ext uri="{FF2B5EF4-FFF2-40B4-BE49-F238E27FC236}">
                <a16:creationId xmlns:a16="http://schemas.microsoft.com/office/drawing/2014/main" id="{23D87815-510C-494F-8B0A-522692C14E24}"/>
              </a:ext>
            </a:extLst>
          </p:cNvPr>
          <p:cNvSpPr>
            <a:spLocks noGrp="1"/>
          </p:cNvSpPr>
          <p:nvPr/>
        </p:nvSpPr>
        <p:spPr>
          <a:xfrm>
            <a:off x="6044420" y="5381625"/>
            <a:ext cx="5195079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863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bg-BG" sz="863" b="0" noProof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Източник</a:t>
            </a:r>
            <a:r>
              <a:rPr sz="863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: ДВ, </a:t>
            </a:r>
            <a:r>
              <a:rPr lang="bg-BG" sz="863" b="0" noProof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бр</a:t>
            </a:r>
            <a:r>
              <a:rPr sz="863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. 81/1996 г., </a:t>
            </a:r>
            <a:r>
              <a:rPr lang="bg-BG" sz="863" b="0" noProof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стр</a:t>
            </a:r>
            <a:r>
              <a:rPr sz="863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. 11</a:t>
            </a:r>
            <a:r>
              <a:rPr lang="bg-BG" sz="863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, БФБ</a:t>
            </a:r>
          </a:p>
        </p:txBody>
      </p:sp>
    </p:spTree>
    <p:extLst>
      <p:ext uri="{BB962C8B-B14F-4D97-AF65-F5344CB8AC3E}">
        <p14:creationId xmlns:p14="http://schemas.microsoft.com/office/powerpoint/2010/main" val="865640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1CFA042-B683-417A-9AB6-127FD01504A3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3017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4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lang="bg-BG" sz="1400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6FF429-6E6A-4EF4-91C6-F0CBF3846608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32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Развитието следва ясна дългосрочна стратегия</a:t>
            </a:r>
            <a:endParaRPr lang="bg-BG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DDDB13E-D273-40F9-850B-DED6172C4CB6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27C6DC4-A5C6-4AAD-8C0B-DE1A1092BA2E}"/>
              </a:ext>
            </a:extLst>
          </p:cNvPr>
          <p:cNvSpPr>
            <a:spLocks noGrp="1"/>
          </p:cNvSpPr>
          <p:nvPr/>
        </p:nvSpPr>
        <p:spPr>
          <a:xfrm>
            <a:off x="868680" y="2852928"/>
            <a:ext cx="1037844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6D0DED5-D939-4A9F-AFC7-2EDBD14CC63E}"/>
              </a:ext>
            </a:extLst>
          </p:cNvPr>
          <p:cNvSpPr>
            <a:spLocks noGrp="1"/>
          </p:cNvSpPr>
          <p:nvPr/>
        </p:nvSpPr>
        <p:spPr>
          <a:xfrm>
            <a:off x="758952" y="2660904"/>
            <a:ext cx="365760" cy="36576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A65E19D-92AC-4152-AB8D-D071CD41523B}"/>
              </a:ext>
            </a:extLst>
          </p:cNvPr>
          <p:cNvSpPr>
            <a:spLocks noGrp="1"/>
          </p:cNvSpPr>
          <p:nvPr/>
        </p:nvSpPr>
        <p:spPr>
          <a:xfrm>
            <a:off x="758952" y="269748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 sz="10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4F791E4-AA6A-49E1-805C-F4511F55FDA6}"/>
              </a:ext>
            </a:extLst>
          </p:cNvPr>
          <p:cNvSpPr>
            <a:spLocks noGrp="1"/>
          </p:cNvSpPr>
          <p:nvPr/>
        </p:nvSpPr>
        <p:spPr>
          <a:xfrm>
            <a:off x="557784" y="173736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1996 г.</a:t>
            </a:r>
            <a:endParaRPr sz="2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113A781-DAA8-4EFC-873E-4790E4B7BA50}"/>
              </a:ext>
            </a:extLst>
          </p:cNvPr>
          <p:cNvSpPr>
            <a:spLocks noGrp="1"/>
          </p:cNvSpPr>
          <p:nvPr/>
        </p:nvSpPr>
        <p:spPr>
          <a:xfrm>
            <a:off x="466344" y="3218688"/>
            <a:ext cx="1783080" cy="49377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Учредяване</a:t>
            </a:r>
            <a:endParaRPr lang="bg-BG" sz="1600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4FAF945-C6D8-4489-B504-2FCFFD05E619}"/>
              </a:ext>
            </a:extLst>
          </p:cNvPr>
          <p:cNvSpPr>
            <a:spLocks noGrp="1"/>
          </p:cNvSpPr>
          <p:nvPr/>
        </p:nvSpPr>
        <p:spPr>
          <a:xfrm>
            <a:off x="466344" y="3822192"/>
            <a:ext cx="1755648" cy="9326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Централен приватизационен фонд</a:t>
            </a:r>
            <a:endParaRPr lang="bg-BG" sz="1600" noProof="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042521A-C638-44F9-8A35-895324A11221}"/>
              </a:ext>
            </a:extLst>
          </p:cNvPr>
          <p:cNvSpPr>
            <a:spLocks noGrp="1"/>
          </p:cNvSpPr>
          <p:nvPr/>
        </p:nvSpPr>
        <p:spPr>
          <a:xfrm>
            <a:off x="2660904" y="2660904"/>
            <a:ext cx="365760" cy="36576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C4D9594-5A15-4CCC-9761-DF28500B7621}"/>
              </a:ext>
            </a:extLst>
          </p:cNvPr>
          <p:cNvSpPr>
            <a:spLocks noGrp="1"/>
          </p:cNvSpPr>
          <p:nvPr/>
        </p:nvSpPr>
        <p:spPr>
          <a:xfrm>
            <a:off x="2660904" y="269748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 sz="10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83AD75A-F7EA-409F-8390-414218B9C895}"/>
              </a:ext>
            </a:extLst>
          </p:cNvPr>
          <p:cNvSpPr>
            <a:spLocks noGrp="1"/>
          </p:cNvSpPr>
          <p:nvPr/>
        </p:nvSpPr>
        <p:spPr>
          <a:xfrm>
            <a:off x="2459736" y="1773936"/>
            <a:ext cx="1554480" cy="6035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24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до</a:t>
            </a: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 2000 г.</a:t>
            </a:r>
            <a:endParaRPr sz="24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0AB60B6-EEA7-4AF5-AED8-8DDEA0CCD5FB}"/>
              </a:ext>
            </a:extLst>
          </p:cNvPr>
          <p:cNvSpPr>
            <a:spLocks noGrp="1"/>
          </p:cNvSpPr>
          <p:nvPr/>
        </p:nvSpPr>
        <p:spPr>
          <a:xfrm>
            <a:off x="2368296" y="3218688"/>
            <a:ext cx="178308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6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Портфейл</a:t>
            </a:r>
            <a:endParaRPr sz="16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97FC663-F735-4798-A859-EC41A4B15FE9}"/>
              </a:ext>
            </a:extLst>
          </p:cNvPr>
          <p:cNvSpPr>
            <a:spLocks noGrp="1"/>
          </p:cNvSpPr>
          <p:nvPr/>
        </p:nvSpPr>
        <p:spPr>
          <a:xfrm>
            <a:off x="2368296" y="3831336"/>
            <a:ext cx="1755648" cy="10241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Формиране на портфейла от индустриални предприятия</a:t>
            </a:r>
            <a:endParaRPr lang="bg-BG" sz="1600" noProof="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C96FA06C-B392-48A6-9A54-8A423B7C8528}"/>
              </a:ext>
            </a:extLst>
          </p:cNvPr>
          <p:cNvSpPr>
            <a:spLocks noGrp="1"/>
          </p:cNvSpPr>
          <p:nvPr/>
        </p:nvSpPr>
        <p:spPr>
          <a:xfrm>
            <a:off x="4562856" y="2660904"/>
            <a:ext cx="365760" cy="36576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D6F0D25D-615A-48EA-A293-CC5C8F353A86}"/>
              </a:ext>
            </a:extLst>
          </p:cNvPr>
          <p:cNvSpPr>
            <a:spLocks noGrp="1"/>
          </p:cNvSpPr>
          <p:nvPr/>
        </p:nvSpPr>
        <p:spPr>
          <a:xfrm>
            <a:off x="4562856" y="269748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 sz="10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0D7E3E1-66C7-4333-97E8-830FFBEE729B}"/>
              </a:ext>
            </a:extLst>
          </p:cNvPr>
          <p:cNvSpPr>
            <a:spLocks noGrp="1"/>
          </p:cNvSpPr>
          <p:nvPr/>
        </p:nvSpPr>
        <p:spPr>
          <a:xfrm>
            <a:off x="4361688" y="1719072"/>
            <a:ext cx="1554480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2007 г.</a:t>
            </a:r>
            <a:endParaRPr sz="24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1A31024-ECA4-4216-9117-E2DD04D74340}"/>
              </a:ext>
            </a:extLst>
          </p:cNvPr>
          <p:cNvSpPr>
            <a:spLocks noGrp="1"/>
          </p:cNvSpPr>
          <p:nvPr/>
        </p:nvSpPr>
        <p:spPr>
          <a:xfrm>
            <a:off x="4270248" y="3218688"/>
            <a:ext cx="1783080" cy="4297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Капитал</a:t>
            </a:r>
            <a:endParaRPr lang="bg-BG" sz="1600" noProof="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FF7B99E7-BFE9-4C22-B661-F64762AE2AFD}"/>
              </a:ext>
            </a:extLst>
          </p:cNvPr>
          <p:cNvSpPr>
            <a:spLocks noGrp="1"/>
          </p:cNvSpPr>
          <p:nvPr/>
        </p:nvSpPr>
        <p:spPr>
          <a:xfrm>
            <a:off x="4151376" y="3813048"/>
            <a:ext cx="1874520" cy="1307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12-кратно увеличение на капитала със собствени средства</a:t>
            </a:r>
            <a:endParaRPr lang="bg-BG" sz="1600" noProof="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1F571978-92B3-4505-8C29-66B18EE46CED}"/>
              </a:ext>
            </a:extLst>
          </p:cNvPr>
          <p:cNvSpPr>
            <a:spLocks noGrp="1"/>
          </p:cNvSpPr>
          <p:nvPr/>
        </p:nvSpPr>
        <p:spPr>
          <a:xfrm>
            <a:off x="6464808" y="2660904"/>
            <a:ext cx="365760" cy="36576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A6840630-C9F2-433F-AF4C-DEE7ED97F5E7}"/>
              </a:ext>
            </a:extLst>
          </p:cNvPr>
          <p:cNvSpPr>
            <a:spLocks noGrp="1"/>
          </p:cNvSpPr>
          <p:nvPr/>
        </p:nvSpPr>
        <p:spPr>
          <a:xfrm>
            <a:off x="6464808" y="269748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  <a:endParaRPr sz="10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7E299050-5935-40C2-B9D9-F2F25272408B}"/>
              </a:ext>
            </a:extLst>
          </p:cNvPr>
          <p:cNvSpPr>
            <a:spLocks noGrp="1"/>
          </p:cNvSpPr>
          <p:nvPr/>
        </p:nvSpPr>
        <p:spPr>
          <a:xfrm>
            <a:off x="6263640" y="173736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2013 г.</a:t>
            </a:r>
            <a:endParaRPr sz="24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B02223B2-4D84-4092-95C8-7AC5A728A770}"/>
              </a:ext>
            </a:extLst>
          </p:cNvPr>
          <p:cNvSpPr>
            <a:spLocks noGrp="1"/>
          </p:cNvSpPr>
          <p:nvPr/>
        </p:nvSpPr>
        <p:spPr>
          <a:xfrm>
            <a:off x="6172200" y="3319272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Нови</a:t>
            </a: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продукти</a:t>
            </a:r>
            <a:endParaRPr lang="bg-BG" sz="1600" b="1" dirty="0">
              <a:solidFill>
                <a:srgbClr val="C9973C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buNone/>
            </a:pPr>
            <a:endParaRPr sz="11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5105577-6928-428B-B4CB-5E72112E4E1E}"/>
              </a:ext>
            </a:extLst>
          </p:cNvPr>
          <p:cNvSpPr>
            <a:spLocks noGrp="1"/>
          </p:cNvSpPr>
          <p:nvPr/>
        </p:nvSpPr>
        <p:spPr>
          <a:xfrm>
            <a:off x="6172200" y="3648456"/>
            <a:ext cx="1755648" cy="12070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Аксиално-бутални изделия в партньорство</a:t>
            </a:r>
            <a:endParaRPr lang="bg-BG" sz="1600" noProof="0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4B4E3D58-CE97-4B69-926B-6CE2CDA2A3E1}"/>
              </a:ext>
            </a:extLst>
          </p:cNvPr>
          <p:cNvSpPr>
            <a:spLocks noGrp="1"/>
          </p:cNvSpPr>
          <p:nvPr/>
        </p:nvSpPr>
        <p:spPr>
          <a:xfrm>
            <a:off x="8366760" y="2660904"/>
            <a:ext cx="365760" cy="36576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BCB19752-697C-46E6-8597-1263A8A41F0D}"/>
              </a:ext>
            </a:extLst>
          </p:cNvPr>
          <p:cNvSpPr>
            <a:spLocks noGrp="1"/>
          </p:cNvSpPr>
          <p:nvPr/>
        </p:nvSpPr>
        <p:spPr>
          <a:xfrm>
            <a:off x="8366760" y="269748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  <a:endParaRPr sz="10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6D886B90-BC1F-44F1-B345-16DA209D2EC2}"/>
              </a:ext>
            </a:extLst>
          </p:cNvPr>
          <p:cNvSpPr>
            <a:spLocks noGrp="1"/>
          </p:cNvSpPr>
          <p:nvPr/>
        </p:nvSpPr>
        <p:spPr>
          <a:xfrm>
            <a:off x="8165592" y="1810512"/>
            <a:ext cx="1554480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2023 г.</a:t>
            </a:r>
            <a:endParaRPr sz="240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13403B33-8F56-4B8C-ACB2-FFDEF3E092DF}"/>
              </a:ext>
            </a:extLst>
          </p:cNvPr>
          <p:cNvSpPr>
            <a:spLocks noGrp="1"/>
          </p:cNvSpPr>
          <p:nvPr/>
        </p:nvSpPr>
        <p:spPr>
          <a:xfrm>
            <a:off x="8074152" y="3218688"/>
            <a:ext cx="1901952" cy="61264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ctr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Рекордно високи </a:t>
            </a:r>
          </a:p>
          <a:p>
            <a:pPr marL="0" indent="0" algn="ctr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приходи и печалба</a:t>
            </a:r>
            <a:endParaRPr lang="bg-BG" sz="1600" noProof="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3DF56FB7-E705-447B-8952-2FB4756023A4}"/>
              </a:ext>
            </a:extLst>
          </p:cNvPr>
          <p:cNvSpPr>
            <a:spLocks noGrp="1"/>
          </p:cNvSpPr>
          <p:nvPr/>
        </p:nvSpPr>
        <p:spPr>
          <a:xfrm>
            <a:off x="8074152" y="3648456"/>
            <a:ext cx="1755648" cy="1307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€193,78 млн. приходи от продажби</a:t>
            </a:r>
            <a:endParaRPr lang="bg-BG" sz="1600" noProof="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470A1595-49B9-42E1-AE79-22D3F9FA5F32}"/>
              </a:ext>
            </a:extLst>
          </p:cNvPr>
          <p:cNvSpPr>
            <a:spLocks noGrp="1"/>
          </p:cNvSpPr>
          <p:nvPr/>
        </p:nvSpPr>
        <p:spPr>
          <a:xfrm>
            <a:off x="10268712" y="2660904"/>
            <a:ext cx="365760" cy="36576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ACA01438-6C54-4955-8CD2-FE77BA2481F0}"/>
              </a:ext>
            </a:extLst>
          </p:cNvPr>
          <p:cNvSpPr>
            <a:spLocks noGrp="1"/>
          </p:cNvSpPr>
          <p:nvPr/>
        </p:nvSpPr>
        <p:spPr>
          <a:xfrm>
            <a:off x="10268712" y="269748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  <a:endParaRPr sz="100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D8621A53-2104-4EFD-9BFC-BA4EEBB2A94C}"/>
              </a:ext>
            </a:extLst>
          </p:cNvPr>
          <p:cNvSpPr>
            <a:spLocks noGrp="1"/>
          </p:cNvSpPr>
          <p:nvPr/>
        </p:nvSpPr>
        <p:spPr>
          <a:xfrm>
            <a:off x="10067544" y="1847088"/>
            <a:ext cx="155448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2026 г.</a:t>
            </a:r>
            <a:endParaRPr sz="240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5FE40723-C36C-4B74-8C9B-19C7ED15184E}"/>
              </a:ext>
            </a:extLst>
          </p:cNvPr>
          <p:cNvSpPr>
            <a:spLocks noGrp="1"/>
          </p:cNvSpPr>
          <p:nvPr/>
        </p:nvSpPr>
        <p:spPr>
          <a:xfrm>
            <a:off x="9976104" y="3218688"/>
            <a:ext cx="1783080" cy="5943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</a:t>
            </a:r>
            <a:endParaRPr lang="bg-BG" sz="1600" noProof="0" dirty="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2F6F873D-C5DD-472C-8D57-21F8BE1486A8}"/>
              </a:ext>
            </a:extLst>
          </p:cNvPr>
          <p:cNvSpPr>
            <a:spLocks noGrp="1"/>
          </p:cNvSpPr>
          <p:nvPr/>
        </p:nvSpPr>
        <p:spPr>
          <a:xfrm>
            <a:off x="9976104" y="3813048"/>
            <a:ext cx="1755648" cy="90525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ctr">
              <a:buNone/>
            </a:pPr>
            <a:r>
              <a:rPr lang="bg-BG" sz="16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Устойчиво развитие и дивидент всяка година</a:t>
            </a:r>
            <a:endParaRPr lang="bg-BG" sz="1600" noProof="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D0B7642F-1D35-4390-9A35-E7BD4DD26364}"/>
              </a:ext>
            </a:extLst>
          </p:cNvPr>
          <p:cNvSpPr>
            <a:spLocks noGrp="1"/>
          </p:cNvSpPr>
          <p:nvPr/>
        </p:nvSpPr>
        <p:spPr>
          <a:xfrm>
            <a:off x="1417320" y="5303520"/>
            <a:ext cx="9326880" cy="93268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bg-BG" sz="24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Последователна корпоративна политика: професионално управление, инвестиции, модернизация и защита на интересите на всички групи заинтересовани лица.</a:t>
            </a:r>
            <a:endParaRPr lang="bg-BG" sz="2400" noProof="0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68D57DB3-FFF6-4758-8AF9-1FEA704EF767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CAE34C81-671B-467C-A9D8-613A34E91920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04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8425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2D2BA2C-6BE2-439B-B0E7-514B63570230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8E74176-444A-4AB8-9D81-30E914D12D58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l">
              <a:buNone/>
            </a:pPr>
            <a:r>
              <a:rPr lang="bg-BG" sz="28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Борсов профил: мащаб, ликвидност и дългосрочна стойност</a:t>
            </a:r>
            <a:endParaRPr lang="bg-BG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E5B8C64-F4E2-4A05-B4B7-CEF2C7697004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1B6DD5E-AFEF-4EC1-9150-85C8CA130E7E}"/>
              </a:ext>
            </a:extLst>
          </p:cNvPr>
          <p:cNvSpPr>
            <a:spLocks noGrp="1"/>
          </p:cNvSpPr>
          <p:nvPr/>
        </p:nvSpPr>
        <p:spPr>
          <a:xfrm>
            <a:off x="713232" y="1426464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7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€10,71 млн.</a:t>
            </a:r>
            <a:endParaRPr sz="27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38F9BBA-4E8E-412E-8CD9-9DAB5C757397}"/>
              </a:ext>
            </a:extLst>
          </p:cNvPr>
          <p:cNvSpPr>
            <a:spLocks noGrp="1"/>
          </p:cNvSpPr>
          <p:nvPr/>
        </p:nvSpPr>
        <p:spPr>
          <a:xfrm>
            <a:off x="713232" y="1956816"/>
            <a:ext cx="201168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600" b="1" noProof="0" dirty="0">
                <a:latin typeface="Arial"/>
                <a:ea typeface="Arial"/>
                <a:cs typeface="Arial"/>
              </a:rPr>
              <a:t>основен капитал</a:t>
            </a:r>
            <a:endParaRPr lang="bg-BG" sz="1600" b="1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7801B31-8DA7-483A-BA33-171A1AED82A6}"/>
              </a:ext>
            </a:extLst>
          </p:cNvPr>
          <p:cNvSpPr>
            <a:spLocks noGrp="1"/>
          </p:cNvSpPr>
          <p:nvPr/>
        </p:nvSpPr>
        <p:spPr>
          <a:xfrm>
            <a:off x="2788920" y="1426464"/>
            <a:ext cx="182880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7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21 млн.</a:t>
            </a:r>
            <a:endParaRPr sz="27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24F9EB5-18A3-4B84-9B15-51AE9FE491C1}"/>
              </a:ext>
            </a:extLst>
          </p:cNvPr>
          <p:cNvSpPr>
            <a:spLocks noGrp="1"/>
          </p:cNvSpPr>
          <p:nvPr/>
        </p:nvSpPr>
        <p:spPr>
          <a:xfrm>
            <a:off x="2788920" y="1956816"/>
            <a:ext cx="182880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600" b="1" noProof="0" dirty="0">
                <a:latin typeface="Arial"/>
                <a:ea typeface="Arial"/>
                <a:cs typeface="Arial"/>
              </a:rPr>
              <a:t>поименни акции</a:t>
            </a:r>
            <a:endParaRPr lang="bg-BG" sz="1600" b="1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1BD0E5F-1075-4D29-8F28-3EBBEF7BADAF}"/>
              </a:ext>
            </a:extLst>
          </p:cNvPr>
          <p:cNvSpPr>
            <a:spLocks noGrp="1"/>
          </p:cNvSpPr>
          <p:nvPr/>
        </p:nvSpPr>
        <p:spPr>
          <a:xfrm>
            <a:off x="4846320" y="1426464"/>
            <a:ext cx="14173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7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SPH</a:t>
            </a:r>
            <a:endParaRPr sz="27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1769799-1F8F-4194-968B-A9A60B321F36}"/>
              </a:ext>
            </a:extLst>
          </p:cNvPr>
          <p:cNvSpPr>
            <a:spLocks noGrp="1"/>
          </p:cNvSpPr>
          <p:nvPr/>
        </p:nvSpPr>
        <p:spPr>
          <a:xfrm>
            <a:off x="4846320" y="1956816"/>
            <a:ext cx="141732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600" b="1" noProof="0" dirty="0">
                <a:latin typeface="Arial"/>
                <a:ea typeface="Arial"/>
                <a:cs typeface="Arial"/>
              </a:rPr>
              <a:t>борсов код</a:t>
            </a:r>
            <a:endParaRPr lang="bg-BG" sz="1600" b="1" noProof="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2173477-D65B-448D-8F39-3DCD8537FA06}"/>
              </a:ext>
            </a:extLst>
          </p:cNvPr>
          <p:cNvSpPr>
            <a:spLocks noGrp="1"/>
          </p:cNvSpPr>
          <p:nvPr/>
        </p:nvSpPr>
        <p:spPr>
          <a:xfrm>
            <a:off x="6537960" y="1426464"/>
            <a:ext cx="23317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l">
              <a:buNone/>
            </a:pPr>
            <a:r>
              <a:rPr sz="27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BG1100005971</a:t>
            </a:r>
            <a:endParaRPr sz="27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8C207D9-365F-4614-BE6F-2A153BBF730F}"/>
              </a:ext>
            </a:extLst>
          </p:cNvPr>
          <p:cNvSpPr>
            <a:spLocks noGrp="1"/>
          </p:cNvSpPr>
          <p:nvPr/>
        </p:nvSpPr>
        <p:spPr>
          <a:xfrm>
            <a:off x="6537960" y="1956816"/>
            <a:ext cx="233172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600" b="1" dirty="0">
                <a:latin typeface="Arial"/>
                <a:ea typeface="Arial"/>
                <a:cs typeface="Arial"/>
              </a:rPr>
              <a:t>ISIN </a:t>
            </a:r>
            <a:r>
              <a:rPr lang="bg-BG" sz="1600" b="1" noProof="0" dirty="0">
                <a:latin typeface="Arial"/>
                <a:ea typeface="Arial"/>
                <a:cs typeface="Arial"/>
              </a:rPr>
              <a:t>код</a:t>
            </a:r>
            <a:endParaRPr sz="1600" b="1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CEC1976-0F0E-40EC-B9BC-BC945265D7C2}"/>
              </a:ext>
            </a:extLst>
          </p:cNvPr>
          <p:cNvSpPr>
            <a:spLocks noGrp="1"/>
          </p:cNvSpPr>
          <p:nvPr/>
        </p:nvSpPr>
        <p:spPr>
          <a:xfrm>
            <a:off x="8915399" y="1170433"/>
            <a:ext cx="2888673" cy="14374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Компанията се търгува на Основен пазар BSE, сегмент Standard</a:t>
            </a:r>
          </a:p>
          <a:p>
            <a:pPr marL="0" indent="0" algn="l">
              <a:buNone/>
            </a:pPr>
            <a:endParaRPr lang="bg-BG" noProof="0" dirty="0"/>
          </a:p>
          <a:p>
            <a:pPr algn="ctr">
              <a:buNone/>
            </a:pPr>
            <a:r>
              <a:rPr lang="bg-BG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• BGBX40 • BGTR30</a:t>
            </a:r>
            <a:endParaRPr lang="bg-BG" noProof="0" dirty="0"/>
          </a:p>
        </p:txBody>
      </p:sp>
      <p:graphicFrame>
        <p:nvGraphicFramePr>
          <p:cNvPr id="36" name="Chart 0"/>
          <p:cNvGraphicFramePr/>
          <p:nvPr>
            <p:extLst>
              <p:ext uri="{D42A27DB-BD31-4B8C-83A1-F6EECF244321}">
                <p14:modId xmlns:p14="http://schemas.microsoft.com/office/powerpoint/2010/main" val="521593395"/>
              </p:ext>
            </p:extLst>
          </p:nvPr>
        </p:nvGraphicFramePr>
        <p:xfrm>
          <a:off x="713232" y="2734056"/>
          <a:ext cx="7315200" cy="2980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Shape 12">
            <a:extLst>
              <a:ext uri="{FF2B5EF4-FFF2-40B4-BE49-F238E27FC236}">
                <a16:creationId xmlns:a16="http://schemas.microsoft.com/office/drawing/2014/main" id="{8119D89C-1E98-4557-8326-54E5E882E605}"/>
              </a:ext>
            </a:extLst>
          </p:cNvPr>
          <p:cNvSpPr>
            <a:spLocks noGrp="1"/>
          </p:cNvSpPr>
          <p:nvPr/>
        </p:nvSpPr>
        <p:spPr>
          <a:xfrm>
            <a:off x="8796111" y="2830068"/>
            <a:ext cx="3127248" cy="269748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27CF662D-D721-472A-95D4-DF51FD1EBAA1}"/>
              </a:ext>
            </a:extLst>
          </p:cNvPr>
          <p:cNvSpPr>
            <a:spLocks noGrp="1"/>
          </p:cNvSpPr>
          <p:nvPr/>
        </p:nvSpPr>
        <p:spPr>
          <a:xfrm>
            <a:off x="9236364" y="3163824"/>
            <a:ext cx="2239356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€107,37 млн.</a:t>
            </a:r>
            <a:endParaRPr sz="260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9790393F-F0D9-4B9A-9436-3F551CA23F15}"/>
              </a:ext>
            </a:extLst>
          </p:cNvPr>
          <p:cNvSpPr>
            <a:spLocks noGrp="1"/>
          </p:cNvSpPr>
          <p:nvPr/>
        </p:nvSpPr>
        <p:spPr>
          <a:xfrm>
            <a:off x="9347200" y="3657600"/>
            <a:ext cx="2128520" cy="61444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l">
              <a:buNone/>
            </a:pPr>
            <a:r>
              <a:rPr lang="bg-BG" sz="1600" noProof="0">
                <a:solidFill>
                  <a:srgbClr val="F6EBDA"/>
                </a:solidFill>
                <a:latin typeface="Arial"/>
                <a:ea typeface="Arial"/>
                <a:cs typeface="Arial"/>
              </a:rPr>
              <a:t>пазарна капитализация</a:t>
            </a:r>
            <a:endParaRPr lang="bg-BG" sz="1600" noProof="0"/>
          </a:p>
          <a:p>
            <a:pPr marL="0" indent="0" algn="l">
              <a:buNone/>
            </a:pPr>
            <a:r>
              <a:rPr lang="bg-BG" sz="1600" noProof="0" dirty="0">
                <a:solidFill>
                  <a:srgbClr val="F6EBDA"/>
                </a:solidFill>
                <a:latin typeface="Arial"/>
                <a:ea typeface="Arial"/>
                <a:cs typeface="Arial"/>
              </a:rPr>
              <a:t>към 31.12.2025 г.</a:t>
            </a:r>
            <a:endParaRPr lang="bg-BG" sz="1100" noProof="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BF19CA5-3387-48AF-AE9F-7899F0597F94}"/>
              </a:ext>
            </a:extLst>
          </p:cNvPr>
          <p:cNvSpPr>
            <a:spLocks noGrp="1"/>
          </p:cNvSpPr>
          <p:nvPr/>
        </p:nvSpPr>
        <p:spPr>
          <a:xfrm>
            <a:off x="9587344" y="4443984"/>
            <a:ext cx="1550047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+15,25%</a:t>
            </a:r>
            <a:endParaRPr sz="220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A049CF33-83F3-491A-9468-371A158AA29E}"/>
              </a:ext>
            </a:extLst>
          </p:cNvPr>
          <p:cNvSpPr>
            <a:spLocks noGrp="1"/>
          </p:cNvSpPr>
          <p:nvPr/>
        </p:nvSpPr>
        <p:spPr>
          <a:xfrm>
            <a:off x="9236364" y="4828032"/>
            <a:ext cx="22393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изменение на цената през 2025 г.</a:t>
            </a:r>
            <a:endParaRPr lang="bg-BG" sz="1600" noProof="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3F6368CC-9C56-4D54-9CE1-94AE55FCE0BC}"/>
              </a:ext>
            </a:extLst>
          </p:cNvPr>
          <p:cNvSpPr>
            <a:spLocks noGrp="1"/>
          </p:cNvSpPr>
          <p:nvPr/>
        </p:nvSpPr>
        <p:spPr>
          <a:xfrm>
            <a:off x="713232" y="5879592"/>
            <a:ext cx="7863840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050" b="1" noProof="0" dirty="0">
                <a:latin typeface="Arial"/>
                <a:ea typeface="Arial"/>
                <a:cs typeface="Arial"/>
              </a:rPr>
              <a:t>Стойностите са при 21 млн. акции и цена на затваряне в края на годината.</a:t>
            </a:r>
            <a:endParaRPr lang="bg-BG" sz="1050" b="1" noProof="0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30999098-E7D6-4DCB-87F9-88A63FF12ED1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C3394644-954F-43CA-BC3D-14851D7B881A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05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99012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837B401-6108-4128-917F-12200B2C2A87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B9E6920-F960-49B3-A4CF-7DB84CABFBB8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694944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ctr">
              <a:buNone/>
            </a:pPr>
            <a:r>
              <a:rPr lang="bg-BG"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П</a:t>
            </a: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ортфейл </a:t>
            </a:r>
            <a:r>
              <a:rPr lang="bg-BG" sz="24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от</a:t>
            </a:r>
            <a:r>
              <a:rPr sz="24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24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предприятия в четири бизнес направления, който гарантира дългосрочен растеж и стойност за акционерите</a:t>
            </a:r>
            <a:endParaRPr sz="2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C964601-8789-409E-83FB-24F58F1444D3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graphicFrame>
        <p:nvGraphicFramePr>
          <p:cNvPr id="19" name="Chart 0"/>
          <p:cNvGraphicFramePr/>
          <p:nvPr>
            <p:extLst>
              <p:ext uri="{D42A27DB-BD31-4B8C-83A1-F6EECF244321}">
                <p14:modId xmlns:p14="http://schemas.microsoft.com/office/powerpoint/2010/main" val="1841173629"/>
              </p:ext>
            </p:extLst>
          </p:nvPr>
        </p:nvGraphicFramePr>
        <p:xfrm>
          <a:off x="594360" y="1481328"/>
          <a:ext cx="5166360" cy="4365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>
            <a:extLst>
              <a:ext uri="{FF2B5EF4-FFF2-40B4-BE49-F238E27FC236}">
                <a16:creationId xmlns:a16="http://schemas.microsoft.com/office/drawing/2014/main" id="{0BA4D7AC-1E93-4262-87C2-CB64AF05B898}"/>
              </a:ext>
            </a:extLst>
          </p:cNvPr>
          <p:cNvSpPr>
            <a:spLocks noGrp="1"/>
          </p:cNvSpPr>
          <p:nvPr/>
        </p:nvSpPr>
        <p:spPr>
          <a:xfrm>
            <a:off x="6103620" y="1575786"/>
            <a:ext cx="5372100" cy="3901377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lvl="0">
              <a:buNone/>
            </a:pPr>
            <a:endParaRPr sz="2400" dirty="0"/>
          </a:p>
          <a:p>
            <a:pPr marL="285750" lvl="0" indent="-285750" algn="just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bg-BG" b="1" noProof="0" dirty="0"/>
              <a:t>български индустриални предприятия, които съчетават традиции, инженерна експертиза и модерни производствени технологии</a:t>
            </a:r>
          </a:p>
          <a:p>
            <a:pPr marL="285750" lvl="0" indent="-285750" algn="just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bg-BG" b="1" noProof="0" dirty="0"/>
              <a:t>силна експортна ориентираност и реализиране на продуктите на пазари в над 60 държави на всички континенти</a:t>
            </a:r>
          </a:p>
          <a:p>
            <a:pPr marL="285750" lvl="0" indent="-285750" algn="just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bg-BG" b="1" noProof="0" dirty="0"/>
              <a:t>последователни инвестиции в модернизация, енергийна ефективност, нови технологии и  развитие на човешкия капитал </a:t>
            </a:r>
          </a:p>
          <a:p>
            <a:pPr marL="285750" lvl="0" indent="-285750" algn="just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bg-BG" b="1" noProof="0" dirty="0"/>
              <a:t>високи стандарти на корпоративно управление и активна комуникация с всички групи заинтересовани лица</a:t>
            </a:r>
          </a:p>
          <a:p>
            <a:pPr marL="285750" lvl="0" indent="-285750" algn="just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endParaRPr sz="14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EE50C9E4-52D8-4CE8-A0E3-C903C2DC332C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 dirty="0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2FEDF451-4AD5-4C2A-8132-2E8014FB4D1A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 dirty="0">
                <a:solidFill>
                  <a:srgbClr val="5F5F5F"/>
                </a:solidFill>
                <a:latin typeface="Arial"/>
                <a:ea typeface="Arial"/>
                <a:cs typeface="Arial"/>
              </a:rPr>
              <a:t>06</a:t>
            </a:r>
            <a:endParaRPr sz="800" dirty="0"/>
          </a:p>
        </p:txBody>
      </p:sp>
    </p:spTree>
    <p:extLst>
      <p:ext uri="{BB962C8B-B14F-4D97-AF65-F5344CB8AC3E}">
        <p14:creationId xmlns:p14="http://schemas.microsoft.com/office/powerpoint/2010/main" val="697040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DCF0478-E4EE-4D1A-B36E-B5C2CDD49F09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345D140-A27A-4353-B8C0-999AAC0261C4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bg-BG" sz="24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Производствени предприятия: приходи от продажби на годишна база и шестмесечна база</a:t>
            </a:r>
            <a:endParaRPr lang="bg-BG" sz="24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73AA6F-28B4-47DB-B6C9-4E218C842C81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pic>
        <p:nvPicPr>
          <p:cNvPr id="2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08760"/>
            <a:ext cx="5257800" cy="1554480"/>
          </a:xfrm>
          <a:prstGeom prst="rect">
            <a:avLst/>
          </a:prstGeom>
        </p:spPr>
      </p:pic>
      <p:pic>
        <p:nvPicPr>
          <p:cNvPr id="27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1508760"/>
            <a:ext cx="5257800" cy="1554480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BC57C8A4-CE9F-4917-88B4-F7C86E5D6BF8}"/>
              </a:ext>
            </a:extLst>
          </p:cNvPr>
          <p:cNvSpPr>
            <a:spLocks noGrp="1"/>
          </p:cNvSpPr>
          <p:nvPr/>
        </p:nvSpPr>
        <p:spPr>
          <a:xfrm>
            <a:off x="670560" y="3072384"/>
            <a:ext cx="5257800" cy="28986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7C755337-FC5F-43C5-8EC7-75802940CF4E}"/>
              </a:ext>
            </a:extLst>
          </p:cNvPr>
          <p:cNvSpPr>
            <a:spLocks noGrp="1"/>
          </p:cNvSpPr>
          <p:nvPr/>
        </p:nvSpPr>
        <p:spPr>
          <a:xfrm>
            <a:off x="6263640" y="3063240"/>
            <a:ext cx="5257800" cy="29077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4159CA6A-9A30-419D-88F6-DFCA13CE490F}"/>
              </a:ext>
            </a:extLst>
          </p:cNvPr>
          <p:cNvSpPr>
            <a:spLocks noGrp="1"/>
          </p:cNvSpPr>
          <p:nvPr/>
        </p:nvSpPr>
        <p:spPr>
          <a:xfrm>
            <a:off x="914400" y="3246120"/>
            <a:ext cx="4800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8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М+С </a:t>
            </a:r>
            <a:r>
              <a:rPr lang="bg-BG" sz="18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Хидравлик</a:t>
            </a:r>
            <a:r>
              <a:rPr sz="18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 АД</a:t>
            </a:r>
            <a:endParaRPr sz="18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45737534-9C15-41DE-BDEC-9DDBAFDDF0DD}"/>
              </a:ext>
            </a:extLst>
          </p:cNvPr>
          <p:cNvSpPr>
            <a:spLocks noGrp="1"/>
          </p:cNvSpPr>
          <p:nvPr/>
        </p:nvSpPr>
        <p:spPr>
          <a:xfrm>
            <a:off x="914400" y="3639312"/>
            <a:ext cx="38404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30,61% </a:t>
            </a: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участие • борсов код MSH</a:t>
            </a:r>
            <a:endParaRPr sz="16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459E219B-10EE-4651-A5AC-960D6A93C593}"/>
              </a:ext>
            </a:extLst>
          </p:cNvPr>
          <p:cNvSpPr>
            <a:spLocks noGrp="1"/>
          </p:cNvSpPr>
          <p:nvPr/>
        </p:nvSpPr>
        <p:spPr>
          <a:xfrm>
            <a:off x="914400" y="3886200"/>
            <a:ext cx="4709160" cy="86868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20000"/>
          </a:bodyPr>
          <a:lstStyle/>
          <a:p>
            <a:pPr algn="just">
              <a:buNone/>
            </a:pPr>
            <a:r>
              <a:rPr lang="bg-BG" sz="14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Водещ </a:t>
            </a:r>
            <a:r>
              <a:rPr lang="bg-BG" sz="1400" noProof="0" dirty="0"/>
              <a:t>производител на нискоскоростни, високо моментни, орбитални, хидравлични мотори, хидростатични сервоуправления, клапани, спирачки и аксесоари за тях. Компанията е в топ 5 като дял от световния пазар на хидравлични мотори</a:t>
            </a:r>
            <a:r>
              <a:rPr sz="1400" dirty="0"/>
              <a:t>.</a:t>
            </a: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29BD66B8-BC72-475E-8DE5-F11A7E6131A4}"/>
              </a:ext>
            </a:extLst>
          </p:cNvPr>
          <p:cNvSpPr>
            <a:spLocks noGrp="1"/>
          </p:cNvSpPr>
          <p:nvPr/>
        </p:nvSpPr>
        <p:spPr>
          <a:xfrm>
            <a:off x="979054" y="4773168"/>
            <a:ext cx="4415905" cy="4846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31.12.2025: €71,81 млн.</a:t>
            </a:r>
            <a:endParaRPr lang="bg-BG" sz="1600" noProof="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AF63D3BD-445A-47B3-8F0C-74DAC99A8175}"/>
              </a:ext>
            </a:extLst>
          </p:cNvPr>
          <p:cNvSpPr>
            <a:spLocks noGrp="1"/>
          </p:cNvSpPr>
          <p:nvPr/>
        </p:nvSpPr>
        <p:spPr>
          <a:xfrm>
            <a:off x="914400" y="5111496"/>
            <a:ext cx="4480560" cy="5760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30.06.2026: €47,11 </a:t>
            </a: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млн.</a:t>
            </a:r>
            <a:endParaRPr sz="16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F7E47479-0018-466B-9F55-4A44B69E3567}"/>
              </a:ext>
            </a:extLst>
          </p:cNvPr>
          <p:cNvSpPr>
            <a:spLocks noGrp="1"/>
          </p:cNvSpPr>
          <p:nvPr/>
        </p:nvSpPr>
        <p:spPr>
          <a:xfrm>
            <a:off x="6492240" y="3246120"/>
            <a:ext cx="4800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8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Хидравлични елементи и системи АД</a:t>
            </a:r>
            <a:endParaRPr sz="180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0B5E6114-151F-498B-813F-45F1BBE4DB68}"/>
              </a:ext>
            </a:extLst>
          </p:cNvPr>
          <p:cNvSpPr>
            <a:spLocks noGrp="1"/>
          </p:cNvSpPr>
          <p:nvPr/>
        </p:nvSpPr>
        <p:spPr>
          <a:xfrm>
            <a:off x="6492240" y="3639312"/>
            <a:ext cx="38404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64,53% </a:t>
            </a: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участие • борсов код HES</a:t>
            </a:r>
            <a:endParaRPr sz="16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9624A77D-BF21-4E84-BA8A-2A078E4F0361}"/>
              </a:ext>
            </a:extLst>
          </p:cNvPr>
          <p:cNvSpPr>
            <a:spLocks noGrp="1"/>
          </p:cNvSpPr>
          <p:nvPr/>
        </p:nvSpPr>
        <p:spPr>
          <a:xfrm>
            <a:off x="6492240" y="4005072"/>
            <a:ext cx="4709160" cy="6126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just">
              <a:buNone/>
            </a:pPr>
            <a:r>
              <a:rPr lang="bg-BG" sz="1300" noProof="0" dirty="0"/>
              <a:t>Водещ производител на бутални, телескопични и плунжерни хидравлични цилиндри в Източна Европа. </a:t>
            </a: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EFB595EC-3221-48C3-8FFD-AF92EA1248DD}"/>
              </a:ext>
            </a:extLst>
          </p:cNvPr>
          <p:cNvSpPr>
            <a:spLocks noGrp="1"/>
          </p:cNvSpPr>
          <p:nvPr/>
        </p:nvSpPr>
        <p:spPr>
          <a:xfrm>
            <a:off x="6492240" y="4773168"/>
            <a:ext cx="4480560" cy="3474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31.12.2025: €41,93 </a:t>
            </a:r>
            <a:r>
              <a:rPr lang="bg-BG" sz="16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млн</a:t>
            </a:r>
            <a:r>
              <a:rPr sz="16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.</a:t>
            </a:r>
            <a:endParaRPr sz="16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DE03DD46-9A3D-4C87-961B-F0CA34D545E5}"/>
              </a:ext>
            </a:extLst>
          </p:cNvPr>
          <p:cNvSpPr>
            <a:spLocks noGrp="1"/>
          </p:cNvSpPr>
          <p:nvPr/>
        </p:nvSpPr>
        <p:spPr>
          <a:xfrm>
            <a:off x="6492240" y="5111496"/>
            <a:ext cx="4480560" cy="4672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30.06.2026: €2</a:t>
            </a:r>
            <a:r>
              <a:rPr lang="bg-BG"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2</a:t>
            </a: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,</a:t>
            </a:r>
            <a:r>
              <a:rPr lang="bg-BG"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99</a:t>
            </a: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млн</a:t>
            </a: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.</a:t>
            </a:r>
            <a:endParaRPr sz="16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2AA96756-E117-43F0-AE40-A1A9F706F8EE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45E5E612-76F8-4FD9-8DD1-B6B958A915D5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07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2016878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9D2F50F-FB23-4BAB-A5DA-6DF50FCDD01E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0F7731E-782A-4239-BB15-4F1F9CDC7A32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l">
              <a:buNone/>
            </a:pPr>
            <a:r>
              <a:rPr lang="bg-BG" sz="28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Специализираните предприятия и новите енергийни технологии</a:t>
            </a:r>
            <a:endParaRPr lang="bg-BG" sz="28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52BCADF-9976-4FEB-8978-5764E924D6B2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17320"/>
            <a:ext cx="3401568" cy="1298448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C648CF74-82F5-43A5-9243-6601A34A49AB}"/>
              </a:ext>
            </a:extLst>
          </p:cNvPr>
          <p:cNvSpPr>
            <a:spLocks noGrp="1"/>
          </p:cNvSpPr>
          <p:nvPr/>
        </p:nvSpPr>
        <p:spPr>
          <a:xfrm>
            <a:off x="685800" y="2852928"/>
            <a:ext cx="3401568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7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Елхим-Искра АД</a:t>
            </a:r>
            <a:endParaRPr sz="17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E6DEFD2-E632-4279-A28E-5951F8084801}"/>
              </a:ext>
            </a:extLst>
          </p:cNvPr>
          <p:cNvSpPr>
            <a:spLocks noGrp="1"/>
          </p:cNvSpPr>
          <p:nvPr/>
        </p:nvSpPr>
        <p:spPr>
          <a:xfrm>
            <a:off x="685800" y="3200400"/>
            <a:ext cx="3401568" cy="3749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51,40% </a:t>
            </a: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участие</a:t>
            </a:r>
            <a:endParaRPr sz="16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17DFF9E3-EBE3-4974-9E78-D10E86232322}"/>
              </a:ext>
            </a:extLst>
          </p:cNvPr>
          <p:cNvSpPr>
            <a:spLocks noGrp="1"/>
          </p:cNvSpPr>
          <p:nvPr/>
        </p:nvSpPr>
        <p:spPr>
          <a:xfrm>
            <a:off x="685800" y="3657600"/>
            <a:ext cx="3401568" cy="21945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31.12.2025: €15,43 </a:t>
            </a:r>
            <a:r>
              <a:rPr lang="bg-BG" sz="16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млн</a:t>
            </a:r>
            <a:r>
              <a:rPr sz="16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.</a:t>
            </a:r>
            <a:endParaRPr sz="16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A1AD28F-76D9-495B-B372-307F81D630BE}"/>
              </a:ext>
            </a:extLst>
          </p:cNvPr>
          <p:cNvSpPr>
            <a:spLocks noGrp="1"/>
          </p:cNvSpPr>
          <p:nvPr/>
        </p:nvSpPr>
        <p:spPr>
          <a:xfrm>
            <a:off x="685800" y="4005072"/>
            <a:ext cx="3401568" cy="21945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30.06.2026: €7,02 млн.</a:t>
            </a:r>
            <a:endParaRPr lang="bg-BG" sz="1600" noProof="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9FFDA152-3CB4-47E9-8137-2565C21F9FD4}"/>
              </a:ext>
            </a:extLst>
          </p:cNvPr>
          <p:cNvSpPr>
            <a:spLocks noGrp="1"/>
          </p:cNvSpPr>
          <p:nvPr/>
        </p:nvSpPr>
        <p:spPr>
          <a:xfrm>
            <a:off x="685800" y="4407408"/>
            <a:ext cx="3401568" cy="27432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1417320"/>
            <a:ext cx="3401568" cy="1298448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6D99A4C9-8E27-481C-A885-BBABE68DA9BC}"/>
              </a:ext>
            </a:extLst>
          </p:cNvPr>
          <p:cNvSpPr>
            <a:spLocks noGrp="1"/>
          </p:cNvSpPr>
          <p:nvPr/>
        </p:nvSpPr>
        <p:spPr>
          <a:xfrm>
            <a:off x="4389120" y="2852928"/>
            <a:ext cx="3401568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7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Българска роза </a:t>
            </a:r>
            <a:r>
              <a:rPr sz="17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АД</a:t>
            </a:r>
            <a:endParaRPr sz="17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9A64386E-36CC-495B-9427-D072504126E6}"/>
              </a:ext>
            </a:extLst>
          </p:cNvPr>
          <p:cNvSpPr>
            <a:spLocks noGrp="1"/>
          </p:cNvSpPr>
          <p:nvPr/>
        </p:nvSpPr>
        <p:spPr>
          <a:xfrm>
            <a:off x="4389120" y="3200399"/>
            <a:ext cx="3401568" cy="283465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49,99% </a:t>
            </a: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участие</a:t>
            </a:r>
            <a:endParaRPr sz="16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3C93696A-5B62-42E7-8595-E213ACFC91B5}"/>
              </a:ext>
            </a:extLst>
          </p:cNvPr>
          <p:cNvSpPr>
            <a:spLocks noGrp="1"/>
          </p:cNvSpPr>
          <p:nvPr/>
        </p:nvSpPr>
        <p:spPr>
          <a:xfrm>
            <a:off x="4389120" y="3657600"/>
            <a:ext cx="3401568" cy="21945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31.12.2025: €2,44 млн.</a:t>
            </a:r>
            <a:endParaRPr lang="bg-BG" sz="1600" noProof="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A5F1E7CF-15F1-454D-B00B-B2B72D667FF7}"/>
              </a:ext>
            </a:extLst>
          </p:cNvPr>
          <p:cNvSpPr>
            <a:spLocks noGrp="1"/>
          </p:cNvSpPr>
          <p:nvPr/>
        </p:nvSpPr>
        <p:spPr>
          <a:xfrm>
            <a:off x="4389120" y="4005072"/>
            <a:ext cx="3401568" cy="21945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30.06.2026: €1,38 млн.</a:t>
            </a:r>
            <a:endParaRPr lang="bg-BG" sz="1600" noProof="0" dirty="0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3D14E6AF-50E5-4C39-A687-B23043040325}"/>
              </a:ext>
            </a:extLst>
          </p:cNvPr>
          <p:cNvSpPr>
            <a:spLocks noGrp="1"/>
          </p:cNvSpPr>
          <p:nvPr/>
        </p:nvSpPr>
        <p:spPr>
          <a:xfrm>
            <a:off x="4389120" y="4407408"/>
            <a:ext cx="3401568" cy="27432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8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440" y="1417320"/>
            <a:ext cx="3401568" cy="1298448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FCF5A90E-ADC2-49B5-94EF-808B7C0648B4}"/>
              </a:ext>
            </a:extLst>
          </p:cNvPr>
          <p:cNvSpPr>
            <a:spLocks noGrp="1"/>
          </p:cNvSpPr>
          <p:nvPr/>
        </p:nvSpPr>
        <p:spPr>
          <a:xfrm>
            <a:off x="8092440" y="2852928"/>
            <a:ext cx="3401568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7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Фазан АД</a:t>
            </a:r>
            <a:endParaRPr sz="170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0353DE7D-05E7-489B-AEE1-113660B8B750}"/>
              </a:ext>
            </a:extLst>
          </p:cNvPr>
          <p:cNvSpPr>
            <a:spLocks noGrp="1"/>
          </p:cNvSpPr>
          <p:nvPr/>
        </p:nvSpPr>
        <p:spPr>
          <a:xfrm>
            <a:off x="8092440" y="3200400"/>
            <a:ext cx="3401568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92,65% участие</a:t>
            </a:r>
            <a:endParaRPr lang="bg-BG" sz="1600" noProof="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8B815027-1531-47F7-9DE4-32D76AC92368}"/>
              </a:ext>
            </a:extLst>
          </p:cNvPr>
          <p:cNvSpPr>
            <a:spLocks noGrp="1"/>
          </p:cNvSpPr>
          <p:nvPr/>
        </p:nvSpPr>
        <p:spPr>
          <a:xfrm>
            <a:off x="8092440" y="3657600"/>
            <a:ext cx="3401568" cy="21945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31.12.2025: €0,70 млн.</a:t>
            </a:r>
            <a:endParaRPr lang="bg-BG" sz="1600" noProof="0" dirty="0"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32BFD48D-EB24-41A3-92FB-CE6068C60DEF}"/>
              </a:ext>
            </a:extLst>
          </p:cNvPr>
          <p:cNvSpPr>
            <a:spLocks noGrp="1"/>
          </p:cNvSpPr>
          <p:nvPr/>
        </p:nvSpPr>
        <p:spPr>
          <a:xfrm>
            <a:off x="8092440" y="4005072"/>
            <a:ext cx="3401568" cy="21945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30.06.2026: €0,34 млн.</a:t>
            </a:r>
            <a:endParaRPr lang="bg-BG" sz="1600" noProof="0" dirty="0"/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BD8270BB-3A13-42A0-B1BB-835DF26CE441}"/>
              </a:ext>
            </a:extLst>
          </p:cNvPr>
          <p:cNvSpPr>
            <a:spLocks noGrp="1"/>
          </p:cNvSpPr>
          <p:nvPr/>
        </p:nvSpPr>
        <p:spPr>
          <a:xfrm>
            <a:off x="8092440" y="4407408"/>
            <a:ext cx="3401568" cy="27432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64292385-E4F6-46D3-8E8F-6E4A4FBAA188}"/>
              </a:ext>
            </a:extLst>
          </p:cNvPr>
          <p:cNvSpPr>
            <a:spLocks noGrp="1"/>
          </p:cNvSpPr>
          <p:nvPr/>
        </p:nvSpPr>
        <p:spPr>
          <a:xfrm>
            <a:off x="379562" y="4736592"/>
            <a:ext cx="11224174" cy="1078992"/>
          </a:xfrm>
          <a:prstGeom prst="roundRect">
            <a:avLst/>
          </a:prstGeom>
          <a:solidFill>
            <a:srgbClr val="F6EBDA"/>
          </a:solidFill>
          <a:ln w="12700">
            <a:solidFill>
              <a:srgbClr val="F6EBD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7880778F-E2F9-4BF1-BAB9-B43548A9CA38}"/>
              </a:ext>
            </a:extLst>
          </p:cNvPr>
          <p:cNvSpPr>
            <a:spLocks noGrp="1"/>
          </p:cNvSpPr>
          <p:nvPr/>
        </p:nvSpPr>
        <p:spPr>
          <a:xfrm>
            <a:off x="500332" y="4736592"/>
            <a:ext cx="3683478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Елхим нови енергийни технологии</a:t>
            </a:r>
            <a:endParaRPr lang="bg-BG" sz="1600" noProof="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07C713FD-9FBB-4D12-8A1E-23C706EF61C9}"/>
              </a:ext>
            </a:extLst>
          </p:cNvPr>
          <p:cNvSpPr>
            <a:spLocks noGrp="1"/>
          </p:cNvSpPr>
          <p:nvPr/>
        </p:nvSpPr>
        <p:spPr>
          <a:xfrm>
            <a:off x="4183810" y="4645153"/>
            <a:ext cx="7182182" cy="1380743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just">
              <a:buNone/>
            </a:pPr>
            <a:r>
              <a:rPr lang="bg-BG" sz="1600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иновативни решения за съхранение и ефективно използване на енергията, надграждайки дългогодишния производствен опит на „Елхим-Искра“ АД</a:t>
            </a:r>
            <a:endParaRPr lang="bg-BG" sz="1600" noProof="0" dirty="0"/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99536598-D4FB-4655-8A76-10F7F28A3B08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6DB354FE-277C-43F8-88C4-4F387C67F205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08</a:t>
            </a:r>
            <a:endParaRPr sz="800"/>
          </a:p>
        </p:txBody>
      </p:sp>
      <p:pic>
        <p:nvPicPr>
          <p:cNvPr id="59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900" y="5180648"/>
            <a:ext cx="20955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52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44B5D0A-6017-983D-E2E0-278F662F0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454" y="0"/>
            <a:ext cx="12294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66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3778EF7-DDB6-4576-9566-145C7F915D5F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838CEDD-3502-4B33-904A-2434F4F139F4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24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30 години устойчиво развитие - индивидуални показатели</a:t>
            </a:r>
            <a:endParaRPr lang="bg-BG" sz="24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7D4A0F1-EE0D-4036-B4F9-6E4A8D6CB4DA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8693B98-B886-49A6-9B5C-46FAE4DFDCD1}"/>
              </a:ext>
            </a:extLst>
          </p:cNvPr>
          <p:cNvSpPr>
            <a:spLocks noGrp="1"/>
          </p:cNvSpPr>
          <p:nvPr/>
        </p:nvSpPr>
        <p:spPr>
          <a:xfrm>
            <a:off x="713232" y="1197865"/>
            <a:ext cx="10579608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ОТ НАЧАЛНАТА ИНВЕСТИЦИЯ ДО ПУБЛИЧНА КОМПАНИЯ С УСТОЙЧИВА СТОЙНОСТ</a:t>
            </a:r>
            <a:endParaRPr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1A3974F-E0B6-4202-A362-EFDEDBC920FB}"/>
              </a:ext>
            </a:extLst>
          </p:cNvPr>
          <p:cNvSpPr>
            <a:spLocks noGrp="1"/>
          </p:cNvSpPr>
          <p:nvPr/>
        </p:nvSpPr>
        <p:spPr>
          <a:xfrm>
            <a:off x="731520" y="1828799"/>
            <a:ext cx="2148840" cy="420625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3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€</a:t>
            </a:r>
            <a:r>
              <a:rPr lang="bg-BG" sz="23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0,895 млн</a:t>
            </a:r>
            <a:r>
              <a:rPr sz="23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.</a:t>
            </a:r>
            <a:endParaRPr sz="23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F77A40C-8D64-496E-9F8F-797C0AF1EC04}"/>
              </a:ext>
            </a:extLst>
          </p:cNvPr>
          <p:cNvSpPr>
            <a:spLocks noGrp="1"/>
          </p:cNvSpPr>
          <p:nvPr/>
        </p:nvSpPr>
        <p:spPr>
          <a:xfrm>
            <a:off x="2971800" y="1764793"/>
            <a:ext cx="2880360" cy="548639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2000" b="1" dirty="0">
                <a:solidFill>
                  <a:srgbClr val="292663"/>
                </a:solidFill>
                <a:latin typeface="Arial"/>
                <a:cs typeface="Arial"/>
              </a:rPr>
              <a:t>начален</a:t>
            </a:r>
            <a:r>
              <a:rPr lang="bg-BG" b="1" noProof="0" dirty="0">
                <a:latin typeface="Arial"/>
                <a:ea typeface="Arial"/>
                <a:cs typeface="Arial"/>
              </a:rPr>
              <a:t> </a:t>
            </a:r>
            <a:r>
              <a:rPr lang="bg-BG" sz="2000" b="1" dirty="0">
                <a:solidFill>
                  <a:srgbClr val="292663"/>
                </a:solidFill>
                <a:latin typeface="Arial"/>
                <a:cs typeface="Arial"/>
              </a:rPr>
              <a:t>капитал</a:t>
            </a:r>
            <a:endParaRPr lang="bg-BG" sz="2300" b="1" dirty="0">
              <a:solidFill>
                <a:srgbClr val="292663"/>
              </a:solidFill>
              <a:latin typeface="Arial"/>
              <a:cs typeface="Arial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2BAB913-BAC0-429A-BF4D-B1D54810A7E9}"/>
              </a:ext>
            </a:extLst>
          </p:cNvPr>
          <p:cNvSpPr>
            <a:spLocks noGrp="1"/>
          </p:cNvSpPr>
          <p:nvPr/>
        </p:nvSpPr>
        <p:spPr>
          <a:xfrm>
            <a:off x="731520" y="2487168"/>
            <a:ext cx="498348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C90E8CE-04D1-4475-A54C-F0928AD8C6B4}"/>
              </a:ext>
            </a:extLst>
          </p:cNvPr>
          <p:cNvSpPr>
            <a:spLocks noGrp="1"/>
          </p:cNvSpPr>
          <p:nvPr/>
        </p:nvSpPr>
        <p:spPr>
          <a:xfrm>
            <a:off x="731520" y="2761488"/>
            <a:ext cx="21488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3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€10,71 млн.</a:t>
            </a:r>
            <a:endParaRPr sz="23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FEF74ED-0C19-407D-843A-F524F52BDAA7}"/>
              </a:ext>
            </a:extLst>
          </p:cNvPr>
          <p:cNvSpPr>
            <a:spLocks noGrp="1"/>
          </p:cNvSpPr>
          <p:nvPr/>
        </p:nvSpPr>
        <p:spPr>
          <a:xfrm>
            <a:off x="2971800" y="2788920"/>
            <a:ext cx="288036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lang="bg-BG" sz="2300" b="1" dirty="0">
                <a:solidFill>
                  <a:srgbClr val="292663"/>
                </a:solidFill>
                <a:latin typeface="Arial"/>
                <a:cs typeface="Arial"/>
              </a:rPr>
              <a:t>основен</a:t>
            </a:r>
            <a:r>
              <a:rPr lang="bg-BG" sz="1600" b="1" noProof="0" dirty="0">
                <a:latin typeface="Arial"/>
                <a:ea typeface="Arial"/>
                <a:cs typeface="Arial"/>
              </a:rPr>
              <a:t> </a:t>
            </a:r>
            <a:r>
              <a:rPr lang="bg-BG" sz="2300" b="1" dirty="0">
                <a:solidFill>
                  <a:srgbClr val="292663"/>
                </a:solidFill>
                <a:latin typeface="Arial"/>
                <a:cs typeface="Arial"/>
              </a:rPr>
              <a:t>капитал днес</a:t>
            </a: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6E9B845-4D31-480A-B00D-D9995F78D1FC}"/>
              </a:ext>
            </a:extLst>
          </p:cNvPr>
          <p:cNvSpPr>
            <a:spLocks noGrp="1"/>
          </p:cNvSpPr>
          <p:nvPr/>
        </p:nvSpPr>
        <p:spPr>
          <a:xfrm>
            <a:off x="731520" y="3419856"/>
            <a:ext cx="498348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9069F72-1891-4702-8137-75A19E01D6D4}"/>
              </a:ext>
            </a:extLst>
          </p:cNvPr>
          <p:cNvSpPr>
            <a:spLocks noGrp="1"/>
          </p:cNvSpPr>
          <p:nvPr/>
        </p:nvSpPr>
        <p:spPr>
          <a:xfrm>
            <a:off x="731520" y="3694176"/>
            <a:ext cx="21488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3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21 млн.</a:t>
            </a:r>
            <a:endParaRPr sz="23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926F701-316C-4AEF-B7B4-0AE4BF036C80}"/>
              </a:ext>
            </a:extLst>
          </p:cNvPr>
          <p:cNvSpPr>
            <a:spLocks noGrp="1"/>
          </p:cNvSpPr>
          <p:nvPr/>
        </p:nvSpPr>
        <p:spPr>
          <a:xfrm>
            <a:off x="2971800" y="3721608"/>
            <a:ext cx="288036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2000" b="1" dirty="0">
                <a:solidFill>
                  <a:srgbClr val="292663"/>
                </a:solidFill>
                <a:latin typeface="Arial"/>
                <a:cs typeface="Arial"/>
              </a:rPr>
              <a:t>поименни акции</a:t>
            </a: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AF576FE-3D98-483A-AB35-FCF2078B4D89}"/>
              </a:ext>
            </a:extLst>
          </p:cNvPr>
          <p:cNvSpPr>
            <a:spLocks noGrp="1"/>
          </p:cNvSpPr>
          <p:nvPr/>
        </p:nvSpPr>
        <p:spPr>
          <a:xfrm>
            <a:off x="731520" y="4352544"/>
            <a:ext cx="498348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DF9031E-CA42-4CCC-A7E4-53A7B07CC955}"/>
              </a:ext>
            </a:extLst>
          </p:cNvPr>
          <p:cNvSpPr>
            <a:spLocks noGrp="1"/>
          </p:cNvSpPr>
          <p:nvPr/>
        </p:nvSpPr>
        <p:spPr>
          <a:xfrm>
            <a:off x="731520" y="4626864"/>
            <a:ext cx="21488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3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€5,10</a:t>
            </a:r>
            <a:endParaRPr sz="23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E7A1A3B8-1275-4261-A3A1-A5D5763DB815}"/>
              </a:ext>
            </a:extLst>
          </p:cNvPr>
          <p:cNvSpPr>
            <a:spLocks noGrp="1"/>
          </p:cNvSpPr>
          <p:nvPr/>
        </p:nvSpPr>
        <p:spPr>
          <a:xfrm>
            <a:off x="2971800" y="4654296"/>
            <a:ext cx="288036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2000" b="1" dirty="0">
                <a:solidFill>
                  <a:srgbClr val="292663"/>
                </a:solidFill>
                <a:latin typeface="Arial"/>
                <a:cs typeface="Arial"/>
              </a:rPr>
              <a:t>цена на акция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68074617-1B45-4F54-9939-AA2D151F6FD3}"/>
              </a:ext>
            </a:extLst>
          </p:cNvPr>
          <p:cNvSpPr>
            <a:spLocks noGrp="1"/>
          </p:cNvSpPr>
          <p:nvPr/>
        </p:nvSpPr>
        <p:spPr>
          <a:xfrm>
            <a:off x="731520" y="5285232"/>
            <a:ext cx="498348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C8C2A18-7CF5-4D3B-A773-043D26ED0298}"/>
              </a:ext>
            </a:extLst>
          </p:cNvPr>
          <p:cNvSpPr>
            <a:spLocks noGrp="1"/>
          </p:cNvSpPr>
          <p:nvPr/>
        </p:nvSpPr>
        <p:spPr>
          <a:xfrm>
            <a:off x="6172200" y="1828800"/>
            <a:ext cx="21488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3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€109,2 млн.</a:t>
            </a:r>
            <a:endParaRPr sz="23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89D512F-6C16-44C5-A69F-7AB65BC5D2C7}"/>
              </a:ext>
            </a:extLst>
          </p:cNvPr>
          <p:cNvSpPr>
            <a:spLocks noGrp="1"/>
          </p:cNvSpPr>
          <p:nvPr/>
        </p:nvSpPr>
        <p:spPr>
          <a:xfrm>
            <a:off x="8412480" y="1746503"/>
            <a:ext cx="2971800" cy="566929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2000" b="1" noProof="0" dirty="0">
                <a:solidFill>
                  <a:srgbClr val="292663"/>
                </a:solidFill>
                <a:latin typeface="Arial"/>
                <a:cs typeface="Arial"/>
              </a:rPr>
              <a:t>пазарна капитализация</a:t>
            </a: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28DA44A3-08E6-4467-9E16-973BAE54F008}"/>
              </a:ext>
            </a:extLst>
          </p:cNvPr>
          <p:cNvSpPr>
            <a:spLocks noGrp="1"/>
          </p:cNvSpPr>
          <p:nvPr/>
        </p:nvSpPr>
        <p:spPr>
          <a:xfrm>
            <a:off x="6172200" y="2487168"/>
            <a:ext cx="498348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83C15FB-D5A8-4BF3-AD05-8CABFC7FE364}"/>
              </a:ext>
            </a:extLst>
          </p:cNvPr>
          <p:cNvSpPr>
            <a:spLocks noGrp="1"/>
          </p:cNvSpPr>
          <p:nvPr/>
        </p:nvSpPr>
        <p:spPr>
          <a:xfrm>
            <a:off x="6172200" y="2761488"/>
            <a:ext cx="21488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3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над €35 млн.</a:t>
            </a:r>
            <a:endParaRPr sz="23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5AFD9E90-D775-4B0E-B505-722ADEB290D2}"/>
              </a:ext>
            </a:extLst>
          </p:cNvPr>
          <p:cNvSpPr>
            <a:spLocks noGrp="1"/>
          </p:cNvSpPr>
          <p:nvPr/>
        </p:nvSpPr>
        <p:spPr>
          <a:xfrm>
            <a:off x="8321040" y="2679192"/>
            <a:ext cx="3519978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900" b="1" noProof="0" dirty="0">
                <a:solidFill>
                  <a:srgbClr val="292663"/>
                </a:solidFill>
                <a:latin typeface="Arial"/>
                <a:cs typeface="Arial"/>
              </a:rPr>
              <a:t>паричен дивидент 1997–2025</a:t>
            </a: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F0B936F4-5682-495F-ACD9-AA7C6423BB8D}"/>
              </a:ext>
            </a:extLst>
          </p:cNvPr>
          <p:cNvSpPr>
            <a:spLocks noGrp="1"/>
          </p:cNvSpPr>
          <p:nvPr/>
        </p:nvSpPr>
        <p:spPr>
          <a:xfrm>
            <a:off x="6172200" y="3419856"/>
            <a:ext cx="498348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AB6621DA-9574-4539-9430-3EECB16F7806}"/>
              </a:ext>
            </a:extLst>
          </p:cNvPr>
          <p:cNvSpPr>
            <a:spLocks noGrp="1"/>
          </p:cNvSpPr>
          <p:nvPr/>
        </p:nvSpPr>
        <p:spPr>
          <a:xfrm>
            <a:off x="6172200" y="3694176"/>
            <a:ext cx="21488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3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39,3 пъти</a:t>
            </a:r>
            <a:endParaRPr sz="23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F60D211-6820-475F-8354-765542448283}"/>
              </a:ext>
            </a:extLst>
          </p:cNvPr>
          <p:cNvSpPr>
            <a:spLocks noGrp="1"/>
          </p:cNvSpPr>
          <p:nvPr/>
        </p:nvSpPr>
        <p:spPr>
          <a:xfrm>
            <a:off x="8412480" y="3648455"/>
            <a:ext cx="3428538" cy="530353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bg-BG" sz="2000" b="1" dirty="0">
                <a:solidFill>
                  <a:srgbClr val="292663"/>
                </a:solidFill>
                <a:latin typeface="Arial"/>
                <a:cs typeface="Arial"/>
              </a:rPr>
              <a:t>дивидентно покритие на началната инвестиция</a:t>
            </a: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376CE993-F1C0-46E9-8156-F79384EEDA13}"/>
              </a:ext>
            </a:extLst>
          </p:cNvPr>
          <p:cNvSpPr>
            <a:spLocks noGrp="1"/>
          </p:cNvSpPr>
          <p:nvPr/>
        </p:nvSpPr>
        <p:spPr>
          <a:xfrm>
            <a:off x="6172200" y="4352544"/>
            <a:ext cx="498348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941DADF9-26FD-4C79-89B8-A5F58F07DC6E}"/>
              </a:ext>
            </a:extLst>
          </p:cNvPr>
          <p:cNvSpPr>
            <a:spLocks noGrp="1"/>
          </p:cNvSpPr>
          <p:nvPr/>
        </p:nvSpPr>
        <p:spPr>
          <a:xfrm>
            <a:off x="722376" y="5449824"/>
            <a:ext cx="10433304" cy="1024127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DD46CE41-4FCD-4EF6-B049-0C30BB74774B}"/>
              </a:ext>
            </a:extLst>
          </p:cNvPr>
          <p:cNvSpPr>
            <a:spLocks noGrp="1"/>
          </p:cNvSpPr>
          <p:nvPr/>
        </p:nvSpPr>
        <p:spPr>
          <a:xfrm>
            <a:off x="2095500" y="5514977"/>
            <a:ext cx="8001000" cy="42862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indent="0" algn="ctr">
              <a:buNone/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29 </a:t>
            </a:r>
            <a:r>
              <a:rPr lang="bg-BG" sz="24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финансови години</a:t>
            </a:r>
            <a:endParaRPr sz="240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46D360C-DD57-40F8-9AC8-F950ED0BA4CD}"/>
              </a:ext>
            </a:extLst>
          </p:cNvPr>
          <p:cNvSpPr>
            <a:spLocks noGrp="1"/>
          </p:cNvSpPr>
          <p:nvPr/>
        </p:nvSpPr>
        <p:spPr>
          <a:xfrm>
            <a:off x="2095500" y="5953124"/>
            <a:ext cx="8001000" cy="29527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indent="0" algn="ctr">
              <a:buNone/>
              <a:defRPr sz="1200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lang="bg-BG" sz="2400" b="1" noProof="0" dirty="0">
                <a:solidFill>
                  <a:srgbClr val="C9942D"/>
                </a:solidFill>
                <a:latin typeface="Arial"/>
                <a:ea typeface="Arial"/>
                <a:cs typeface="Arial"/>
              </a:rPr>
              <a:t>дивидент без прекъсване</a:t>
            </a:r>
            <a:endParaRPr lang="bg-BG" sz="2400" noProof="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CAA12C6-CA84-4924-B072-BEDD63ABD1F4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D9DC52F6-3174-43D3-8AD6-461D40368C67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11</a:t>
            </a:r>
            <a:endParaRPr sz="800"/>
          </a:p>
        </p:txBody>
      </p:sp>
      <p:sp>
        <p:nvSpPr>
          <p:cNvPr id="32" name="Capital increase multiple">
            <a:extLst>
              <a:ext uri="{FF2B5EF4-FFF2-40B4-BE49-F238E27FC236}">
                <a16:creationId xmlns:a16="http://schemas.microsoft.com/office/drawing/2014/main" id="{8699BF62-1612-4427-AD38-A5BF3FC5962B}"/>
              </a:ext>
            </a:extLst>
          </p:cNvPr>
          <p:cNvSpPr>
            <a:spLocks noGrp="1"/>
          </p:cNvSpPr>
          <p:nvPr/>
        </p:nvSpPr>
        <p:spPr>
          <a:xfrm>
            <a:off x="6096000" y="4629150"/>
            <a:ext cx="222504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buNone/>
              <a:defRPr sz="217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lang="bg-BG" sz="2175" b="1" noProof="0" dirty="0">
                <a:solidFill>
                  <a:srgbClr val="C9942D"/>
                </a:solidFill>
                <a:latin typeface="Arial"/>
                <a:ea typeface="Arial"/>
                <a:cs typeface="Arial"/>
              </a:rPr>
              <a:t>над 21,7 хиляди</a:t>
            </a:r>
          </a:p>
        </p:txBody>
      </p:sp>
      <p:sp>
        <p:nvSpPr>
          <p:cNvPr id="33" name="Capital increase description">
            <a:extLst>
              <a:ext uri="{FF2B5EF4-FFF2-40B4-BE49-F238E27FC236}">
                <a16:creationId xmlns:a16="http://schemas.microsoft.com/office/drawing/2014/main" id="{6AF8B326-D599-4B5F-9D33-E59315E5CBB0}"/>
              </a:ext>
            </a:extLst>
          </p:cNvPr>
          <p:cNvSpPr>
            <a:spLocks noGrp="1"/>
          </p:cNvSpPr>
          <p:nvPr/>
        </p:nvSpPr>
        <p:spPr>
          <a:xfrm>
            <a:off x="8321040" y="4462271"/>
            <a:ext cx="3519978" cy="94068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646"/>
          </a:bodyPr>
          <a:lstStyle/>
          <a:p>
            <a:pPr>
              <a:buNone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bg-BG" sz="1900" b="1" dirty="0">
                <a:solidFill>
                  <a:srgbClr val="292663"/>
                </a:solidFill>
                <a:latin typeface="Arial"/>
                <a:cs typeface="Arial"/>
              </a:rPr>
              <a:t>акционери – физически и юридически лица</a:t>
            </a:r>
          </a:p>
        </p:txBody>
      </p:sp>
      <p:sp>
        <p:nvSpPr>
          <p:cNvPr id="34" name="Capital increase separator">
            <a:extLst>
              <a:ext uri="{FF2B5EF4-FFF2-40B4-BE49-F238E27FC236}">
                <a16:creationId xmlns:a16="http://schemas.microsoft.com/office/drawing/2014/main" id="{5687993B-059A-4C37-AA05-6CD564A13CD9}"/>
              </a:ext>
            </a:extLst>
          </p:cNvPr>
          <p:cNvSpPr>
            <a:spLocks noGrp="1"/>
          </p:cNvSpPr>
          <p:nvPr/>
        </p:nvSpPr>
        <p:spPr>
          <a:xfrm>
            <a:off x="6172200" y="5285232"/>
            <a:ext cx="4983480" cy="18288"/>
          </a:xfrm>
          <a:prstGeom prst="rect">
            <a:avLst/>
          </a:prstGeom>
          <a:solidFill>
            <a:srgbClr val="DDE2E8"/>
          </a:solidFill>
          <a:ln w="0">
            <a:solidFill>
              <a:srgbClr val="DDE2E8"/>
            </a:solidFill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7916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icker">
            <a:extLst>
              <a:ext uri="{FF2B5EF4-FFF2-40B4-BE49-F238E27FC236}">
                <a16:creationId xmlns:a16="http://schemas.microsoft.com/office/drawing/2014/main" id="{E6A18561-2CBD-4B50-B00F-5FD0AC85CE0B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12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C9942D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D67B0265-2201-44E7-B08A-C294ACD99C20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550" b="1">
                <a:solidFill>
                  <a:srgbClr val="2F2A70"/>
                </a:solidFill>
                <a:latin typeface="Arial"/>
                <a:ea typeface="Arial"/>
                <a:cs typeface="Arial"/>
              </a:defRPr>
            </a:pPr>
            <a:r>
              <a:rPr lang="bg-BG" sz="2550" b="1" noProof="0" dirty="0">
                <a:solidFill>
                  <a:srgbClr val="2F2A70"/>
                </a:solidFill>
                <a:latin typeface="Arial"/>
                <a:ea typeface="Arial"/>
                <a:cs typeface="Arial"/>
              </a:rPr>
              <a:t>Дългосрочно представяне на акцията спрямо SOFIX</a:t>
            </a:r>
          </a:p>
        </p:txBody>
      </p:sp>
      <p:sp>
        <p:nvSpPr>
          <p:cNvPr id="3" name="Gold rule">
            <a:extLst>
              <a:ext uri="{FF2B5EF4-FFF2-40B4-BE49-F238E27FC236}">
                <a16:creationId xmlns:a16="http://schemas.microsoft.com/office/drawing/2014/main" id="{95C8B0B7-711C-4C28-B167-04B4669B5EF8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42D"/>
          </a:solidFill>
          <a:ln w="0">
            <a:solidFill>
              <a:srgbClr val="C9942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ACC66149-302D-488F-A73F-16D9E1289C25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5500" lnSpcReduction="20000"/>
          </a:bodyPr>
          <a:lstStyle/>
          <a:p>
            <a:pPr>
              <a:buNone/>
              <a:defRPr sz="75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endParaRPr sz="750" b="1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BB59196A-DFA7-4889-A0A8-F7609880BBB3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buNone/>
              <a:defRPr sz="75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66666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graphicFrame>
        <p:nvGraphicFramePr>
          <p:cNvPr id="23" name="Chart"/>
          <p:cNvGraphicFramePr/>
          <p:nvPr>
            <p:extLst>
              <p:ext uri="{D42A27DB-BD31-4B8C-83A1-F6EECF244321}">
                <p14:modId xmlns:p14="http://schemas.microsoft.com/office/powerpoint/2010/main" val="502134544"/>
              </p:ext>
            </p:extLst>
          </p:nvPr>
        </p:nvGraphicFramePr>
        <p:xfrm>
          <a:off x="685800" y="1557909"/>
          <a:ext cx="8096250" cy="4061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Performance summary">
            <a:extLst>
              <a:ext uri="{FF2B5EF4-FFF2-40B4-BE49-F238E27FC236}">
                <a16:creationId xmlns:a16="http://schemas.microsoft.com/office/drawing/2014/main" id="{F2875BDE-9903-4A91-A1B6-F1251F6580B6}"/>
              </a:ext>
            </a:extLst>
          </p:cNvPr>
          <p:cNvSpPr>
            <a:spLocks noGrp="1"/>
          </p:cNvSpPr>
          <p:nvPr/>
        </p:nvSpPr>
        <p:spPr>
          <a:xfrm>
            <a:off x="9105900" y="2114550"/>
            <a:ext cx="2400300" cy="3009900"/>
          </a:xfrm>
          <a:prstGeom prst="roundRect">
            <a:avLst>
              <a:gd name="adj" fmla="val 3175"/>
            </a:avLst>
          </a:prstGeom>
          <a:solidFill>
            <a:srgbClr val="2F2A70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As of date">
            <a:extLst>
              <a:ext uri="{FF2B5EF4-FFF2-40B4-BE49-F238E27FC236}">
                <a16:creationId xmlns:a16="http://schemas.microsoft.com/office/drawing/2014/main" id="{4C9E368D-A9B1-4486-892F-DB2CD5BC01B0}"/>
              </a:ext>
            </a:extLst>
          </p:cNvPr>
          <p:cNvSpPr>
            <a:spLocks noGrp="1"/>
          </p:cNvSpPr>
          <p:nvPr/>
        </p:nvSpPr>
        <p:spPr>
          <a:xfrm>
            <a:off x="9334500" y="2343150"/>
            <a:ext cx="19431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bg-BG" sz="1600" b="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Към 21.08.2026 г.</a:t>
            </a:r>
          </a:p>
        </p:txBody>
      </p:sp>
      <p:sp>
        <p:nvSpPr>
          <p:cNvPr id="12" name="SPH value">
            <a:extLst>
              <a:ext uri="{FF2B5EF4-FFF2-40B4-BE49-F238E27FC236}">
                <a16:creationId xmlns:a16="http://schemas.microsoft.com/office/drawing/2014/main" id="{FA62FC26-2D1B-4B45-AC8A-97635F992393}"/>
              </a:ext>
            </a:extLst>
          </p:cNvPr>
          <p:cNvSpPr>
            <a:spLocks noGrp="1"/>
          </p:cNvSpPr>
          <p:nvPr/>
        </p:nvSpPr>
        <p:spPr>
          <a:xfrm>
            <a:off x="9286875" y="2838450"/>
            <a:ext cx="20383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15 65</a:t>
            </a:r>
            <a:r>
              <a:rPr lang="bg-BG" sz="2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  <a:r>
              <a:rPr sz="2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%</a:t>
            </a:r>
          </a:p>
        </p:txBody>
      </p:sp>
      <p:sp>
        <p:nvSpPr>
          <p:cNvPr id="13" name="SPH label">
            <a:extLst>
              <a:ext uri="{FF2B5EF4-FFF2-40B4-BE49-F238E27FC236}">
                <a16:creationId xmlns:a16="http://schemas.microsoft.com/office/drawing/2014/main" id="{2CF547B1-3E8B-4541-8F19-8A6044F39F49}"/>
              </a:ext>
            </a:extLst>
          </p:cNvPr>
          <p:cNvSpPr>
            <a:spLocks noGrp="1"/>
          </p:cNvSpPr>
          <p:nvPr/>
        </p:nvSpPr>
        <p:spPr>
          <a:xfrm>
            <a:off x="9334500" y="3352799"/>
            <a:ext cx="1943100" cy="45719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bg-BG" sz="16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Стара планина </a:t>
            </a:r>
            <a:r>
              <a:rPr lang="bg-BG" sz="1600" b="1" noProof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холд</a:t>
            </a:r>
            <a:endParaRPr lang="bg-BG" sz="1600" b="1" noProof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SOFIX value">
            <a:extLst>
              <a:ext uri="{FF2B5EF4-FFF2-40B4-BE49-F238E27FC236}">
                <a16:creationId xmlns:a16="http://schemas.microsoft.com/office/drawing/2014/main" id="{BC636204-9322-40D5-80D7-9C751E4A87C4}"/>
              </a:ext>
            </a:extLst>
          </p:cNvPr>
          <p:cNvSpPr>
            <a:spLocks noGrp="1"/>
          </p:cNvSpPr>
          <p:nvPr/>
        </p:nvSpPr>
        <p:spPr>
          <a:xfrm>
            <a:off x="9286875" y="3924300"/>
            <a:ext cx="20383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02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C9942D"/>
                </a:solidFill>
                <a:latin typeface="Arial"/>
                <a:ea typeface="Arial"/>
                <a:cs typeface="Arial"/>
              </a:rPr>
              <a:t>1 316%</a:t>
            </a:r>
          </a:p>
        </p:txBody>
      </p:sp>
      <p:sp>
        <p:nvSpPr>
          <p:cNvPr id="15" name="SOFIX label">
            <a:extLst>
              <a:ext uri="{FF2B5EF4-FFF2-40B4-BE49-F238E27FC236}">
                <a16:creationId xmlns:a16="http://schemas.microsoft.com/office/drawing/2014/main" id="{6707708D-2D6A-4864-93F8-AE7A3D891DBC}"/>
              </a:ext>
            </a:extLst>
          </p:cNvPr>
          <p:cNvSpPr>
            <a:spLocks noGrp="1"/>
          </p:cNvSpPr>
          <p:nvPr/>
        </p:nvSpPr>
        <p:spPr>
          <a:xfrm>
            <a:off x="9334500" y="4352924"/>
            <a:ext cx="1943100" cy="35013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SOFIX</a:t>
            </a:r>
          </a:p>
        </p:txBody>
      </p:sp>
      <p:sp>
        <p:nvSpPr>
          <p:cNvPr id="16" name="Source">
            <a:extLst>
              <a:ext uri="{FF2B5EF4-FFF2-40B4-BE49-F238E27FC236}">
                <a16:creationId xmlns:a16="http://schemas.microsoft.com/office/drawing/2014/main" id="{5A6A0DF8-673C-49D9-8E9C-48008B632164}"/>
              </a:ext>
            </a:extLst>
          </p:cNvPr>
          <p:cNvSpPr>
            <a:spLocks noGrp="1"/>
          </p:cNvSpPr>
          <p:nvPr/>
        </p:nvSpPr>
        <p:spPr>
          <a:xfrm>
            <a:off x="723900" y="5819775"/>
            <a:ext cx="8096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Източник: Infostock. Месечни данни за периода 21.03.2000–21.08.2026 г.</a:t>
            </a:r>
          </a:p>
        </p:txBody>
      </p:sp>
    </p:spTree>
    <p:extLst>
      <p:ext uri="{BB962C8B-B14F-4D97-AF65-F5344CB8AC3E}">
        <p14:creationId xmlns:p14="http://schemas.microsoft.com/office/powerpoint/2010/main" val="1439822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C81EACB-3B0C-48CB-AC70-E7A1B21481FC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C0B0FD8-D008-4DB5-A2EB-EEBCE4F89927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105994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25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30 </a:t>
            </a:r>
            <a:r>
              <a:rPr lang="bg-BG" sz="25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години устойчиво развитие - консолидирани данни</a:t>
            </a:r>
            <a:endParaRPr sz="25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4702D7E-FDA7-489E-97A5-4587E9561342}"/>
              </a:ext>
            </a:extLst>
          </p:cNvPr>
          <p:cNvSpPr>
            <a:spLocks noGrp="1"/>
          </p:cNvSpPr>
          <p:nvPr/>
        </p:nvSpPr>
        <p:spPr>
          <a:xfrm>
            <a:off x="777240" y="1387603"/>
            <a:ext cx="10492740" cy="45719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030683F-E14A-4C98-8A6B-C5EED0A92363}"/>
              </a:ext>
            </a:extLst>
          </p:cNvPr>
          <p:cNvSpPr>
            <a:spLocks noGrp="1"/>
          </p:cNvSpPr>
          <p:nvPr/>
        </p:nvSpPr>
        <p:spPr>
          <a:xfrm>
            <a:off x="713232" y="1481328"/>
            <a:ext cx="2011680" cy="8953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2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€164,87 </a:t>
            </a:r>
            <a:r>
              <a:rPr lang="bg-BG" sz="22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млн.</a:t>
            </a:r>
            <a:endParaRPr sz="22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433DDD1-8F67-4540-AB90-6ED8115A32EB}"/>
              </a:ext>
            </a:extLst>
          </p:cNvPr>
          <p:cNvSpPr>
            <a:spLocks noGrp="1"/>
          </p:cNvSpPr>
          <p:nvPr/>
        </p:nvSpPr>
        <p:spPr>
          <a:xfrm>
            <a:off x="2862072" y="1499616"/>
            <a:ext cx="2971800" cy="9601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b="1" dirty="0">
                <a:solidFill>
                  <a:srgbClr val="292663"/>
                </a:solidFill>
                <a:latin typeface="Arial"/>
                <a:cs typeface="Arial"/>
              </a:rPr>
              <a:t>активи към </a:t>
            </a:r>
            <a:r>
              <a:rPr b="1" dirty="0">
                <a:solidFill>
                  <a:srgbClr val="292663"/>
                </a:solidFill>
                <a:latin typeface="Arial"/>
                <a:cs typeface="Arial"/>
              </a:rPr>
              <a:t>30.06.2026 г.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FED568E-41FA-4B29-95CE-EB05A43CCCEF}"/>
              </a:ext>
            </a:extLst>
          </p:cNvPr>
          <p:cNvSpPr>
            <a:spLocks noGrp="1"/>
          </p:cNvSpPr>
          <p:nvPr/>
        </p:nvSpPr>
        <p:spPr>
          <a:xfrm>
            <a:off x="713232" y="2559558"/>
            <a:ext cx="5010912" cy="45719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3AFF57E-BCEB-4CA5-AD66-CBE251999563}"/>
              </a:ext>
            </a:extLst>
          </p:cNvPr>
          <p:cNvSpPr>
            <a:spLocks noGrp="1"/>
          </p:cNvSpPr>
          <p:nvPr/>
        </p:nvSpPr>
        <p:spPr>
          <a:xfrm>
            <a:off x="6172200" y="1481328"/>
            <a:ext cx="20116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endParaRPr sz="22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E182C05-6F87-46C4-826E-D3DFE82612E2}"/>
              </a:ext>
            </a:extLst>
          </p:cNvPr>
          <p:cNvSpPr>
            <a:spLocks noGrp="1"/>
          </p:cNvSpPr>
          <p:nvPr/>
        </p:nvSpPr>
        <p:spPr>
          <a:xfrm>
            <a:off x="8321040" y="1499616"/>
            <a:ext cx="29718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endParaRPr sz="13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A55A583-2160-4E31-9370-2FE691FEF9CE}"/>
              </a:ext>
            </a:extLst>
          </p:cNvPr>
          <p:cNvSpPr>
            <a:spLocks noGrp="1"/>
          </p:cNvSpPr>
          <p:nvPr/>
        </p:nvSpPr>
        <p:spPr>
          <a:xfrm>
            <a:off x="6172200" y="2559557"/>
            <a:ext cx="5010912" cy="45719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3D8BCE6-0BE9-4991-8646-D5DADA63B105}"/>
              </a:ext>
            </a:extLst>
          </p:cNvPr>
          <p:cNvSpPr>
            <a:spLocks noGrp="1"/>
          </p:cNvSpPr>
          <p:nvPr/>
        </p:nvSpPr>
        <p:spPr>
          <a:xfrm>
            <a:off x="713232" y="2578607"/>
            <a:ext cx="2011680" cy="953261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2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€381,55 </a:t>
            </a:r>
            <a:r>
              <a:rPr lang="bg-BG" sz="22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млн</a:t>
            </a:r>
            <a:r>
              <a:rPr sz="22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.</a:t>
            </a:r>
            <a:endParaRPr sz="22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98029DA-EEBF-4B85-BF0D-6C214F95C966}"/>
              </a:ext>
            </a:extLst>
          </p:cNvPr>
          <p:cNvSpPr>
            <a:spLocks noGrp="1"/>
          </p:cNvSpPr>
          <p:nvPr/>
        </p:nvSpPr>
        <p:spPr>
          <a:xfrm>
            <a:off x="2862072" y="2596896"/>
            <a:ext cx="2971800" cy="1040892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lang="bg-BG" b="1" dirty="0">
                <a:solidFill>
                  <a:srgbClr val="292663"/>
                </a:solidFill>
                <a:latin typeface="Arial"/>
                <a:cs typeface="Arial"/>
              </a:rPr>
              <a:t>обща пазарна капитализация на публичните компании в Групата</a:t>
            </a: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F2DBFB95-A8A8-4778-9615-3B7E551BFCA6}"/>
              </a:ext>
            </a:extLst>
          </p:cNvPr>
          <p:cNvSpPr>
            <a:spLocks noGrp="1"/>
          </p:cNvSpPr>
          <p:nvPr/>
        </p:nvSpPr>
        <p:spPr>
          <a:xfrm flipV="1">
            <a:off x="713232" y="3691888"/>
            <a:ext cx="5010912" cy="45719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E955A77-B028-4539-A5E8-711150A88A00}"/>
              </a:ext>
            </a:extLst>
          </p:cNvPr>
          <p:cNvSpPr>
            <a:spLocks noGrp="1"/>
          </p:cNvSpPr>
          <p:nvPr/>
        </p:nvSpPr>
        <p:spPr>
          <a:xfrm>
            <a:off x="6172200" y="2578607"/>
            <a:ext cx="2011680" cy="1040891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2200" b="1" dirty="0">
                <a:solidFill>
                  <a:srgbClr val="292663"/>
                </a:solidFill>
                <a:latin typeface="Arial"/>
                <a:cs typeface="Arial"/>
              </a:rPr>
              <a:t>1,9 хил.</a:t>
            </a: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497BDFD-560D-4B0F-A358-93157CBA0F90}"/>
              </a:ext>
            </a:extLst>
          </p:cNvPr>
          <p:cNvSpPr>
            <a:spLocks noGrp="1"/>
          </p:cNvSpPr>
          <p:nvPr/>
        </p:nvSpPr>
        <p:spPr>
          <a:xfrm>
            <a:off x="8321040" y="2596896"/>
            <a:ext cx="2971800" cy="103098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b="1" dirty="0">
                <a:solidFill>
                  <a:srgbClr val="292663"/>
                </a:solidFill>
                <a:latin typeface="Arial"/>
                <a:cs typeface="Arial"/>
              </a:rPr>
              <a:t>заети лица в производствените предприятия от Групата</a:t>
            </a:r>
            <a:endParaRPr b="1" dirty="0">
              <a:solidFill>
                <a:srgbClr val="292663"/>
              </a:solidFill>
              <a:latin typeface="Arial"/>
              <a:cs typeface="Arial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C3F95ACA-32AE-448F-A469-7C70F5FA4D9D}"/>
              </a:ext>
            </a:extLst>
          </p:cNvPr>
          <p:cNvSpPr>
            <a:spLocks noGrp="1"/>
          </p:cNvSpPr>
          <p:nvPr/>
        </p:nvSpPr>
        <p:spPr>
          <a:xfrm>
            <a:off x="6172200" y="3656836"/>
            <a:ext cx="5010912" cy="45719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E1CF995B-0B5B-4E6A-B695-51FA2895B38B}"/>
              </a:ext>
            </a:extLst>
          </p:cNvPr>
          <p:cNvSpPr>
            <a:spLocks noGrp="1"/>
          </p:cNvSpPr>
          <p:nvPr/>
        </p:nvSpPr>
        <p:spPr>
          <a:xfrm>
            <a:off x="713232" y="3675888"/>
            <a:ext cx="201168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endParaRPr sz="22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83E003E6-D477-4D2D-94D1-F3A83159F216}"/>
              </a:ext>
            </a:extLst>
          </p:cNvPr>
          <p:cNvSpPr>
            <a:spLocks noGrp="1"/>
          </p:cNvSpPr>
          <p:nvPr/>
        </p:nvSpPr>
        <p:spPr>
          <a:xfrm>
            <a:off x="713232" y="4763260"/>
            <a:ext cx="5010912" cy="46482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02E144F-C351-4326-BD81-1339C6EBCCB2}"/>
              </a:ext>
            </a:extLst>
          </p:cNvPr>
          <p:cNvSpPr>
            <a:spLocks noGrp="1"/>
          </p:cNvSpPr>
          <p:nvPr/>
        </p:nvSpPr>
        <p:spPr>
          <a:xfrm>
            <a:off x="6172200" y="3675888"/>
            <a:ext cx="2011680" cy="95935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22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€152,9 млн.</a:t>
            </a: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71B88D85-91B7-45C0-BE91-178BC12AD908}"/>
              </a:ext>
            </a:extLst>
          </p:cNvPr>
          <p:cNvSpPr>
            <a:spLocks noGrp="1"/>
          </p:cNvSpPr>
          <p:nvPr/>
        </p:nvSpPr>
        <p:spPr>
          <a:xfrm>
            <a:off x="8321040" y="3694176"/>
            <a:ext cx="2971800" cy="98526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b="1" dirty="0">
                <a:solidFill>
                  <a:srgbClr val="292663"/>
                </a:solidFill>
                <a:latin typeface="Arial"/>
                <a:cs typeface="Arial"/>
              </a:rPr>
              <a:t>очаквани продажби през 2026 г. (над 8% ръст на годишна база)</a:t>
            </a: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E55707D-7D98-4C65-9205-D6FC358D2428}"/>
              </a:ext>
            </a:extLst>
          </p:cNvPr>
          <p:cNvSpPr>
            <a:spLocks noGrp="1"/>
          </p:cNvSpPr>
          <p:nvPr/>
        </p:nvSpPr>
        <p:spPr>
          <a:xfrm>
            <a:off x="6172200" y="4754115"/>
            <a:ext cx="5010912" cy="45719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9AAF8B65-0EA3-40D8-B2EA-81AC1242E998}"/>
              </a:ext>
            </a:extLst>
          </p:cNvPr>
          <p:cNvSpPr>
            <a:spLocks noGrp="1"/>
          </p:cNvSpPr>
          <p:nvPr/>
        </p:nvSpPr>
        <p:spPr>
          <a:xfrm>
            <a:off x="713232" y="5457444"/>
            <a:ext cx="10469880" cy="815340"/>
          </a:xfrm>
          <a:prstGeom prst="roundRect">
            <a:avLst/>
          </a:prstGeom>
          <a:solidFill>
            <a:srgbClr val="F6EBDA"/>
          </a:solidFill>
          <a:ln w="12700">
            <a:solidFill>
              <a:srgbClr val="F6EBD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B4552C3E-A001-4B37-8674-0F11F92795FC}"/>
              </a:ext>
            </a:extLst>
          </p:cNvPr>
          <p:cNvSpPr>
            <a:spLocks noGrp="1"/>
          </p:cNvSpPr>
          <p:nvPr/>
        </p:nvSpPr>
        <p:spPr>
          <a:xfrm>
            <a:off x="1005840" y="5411724"/>
            <a:ext cx="9875520" cy="81534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ctr">
              <a:buNone/>
            </a:pPr>
            <a:r>
              <a:rPr lang="bg-BG" sz="28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Устойчиво развитие и стойност, споделена с акционерите</a:t>
            </a:r>
            <a:r>
              <a:rPr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.</a:t>
            </a:r>
            <a:endParaRPr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34E813A0-7502-48CD-A865-0CBCAF283DFA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042CE32-7522-4091-B5C8-6BC79449825B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13</a:t>
            </a:r>
            <a:endParaRPr sz="80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07741AEC-1C4B-37A8-94A5-B425368743A7}"/>
              </a:ext>
            </a:extLst>
          </p:cNvPr>
          <p:cNvSpPr>
            <a:spLocks noGrp="1"/>
          </p:cNvSpPr>
          <p:nvPr/>
        </p:nvSpPr>
        <p:spPr>
          <a:xfrm>
            <a:off x="6160008" y="1671065"/>
            <a:ext cx="2011680" cy="687323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2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€161,2 </a:t>
            </a:r>
            <a:r>
              <a:rPr lang="bg-BG" sz="2200" b="1" noProof="0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млн</a:t>
            </a:r>
            <a:r>
              <a:rPr sz="22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.</a:t>
            </a:r>
            <a:endParaRPr sz="2200" dirty="0"/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2893495F-33B7-EBB1-2992-29ADC326F287}"/>
              </a:ext>
            </a:extLst>
          </p:cNvPr>
          <p:cNvSpPr>
            <a:spLocks noGrp="1"/>
          </p:cNvSpPr>
          <p:nvPr/>
        </p:nvSpPr>
        <p:spPr>
          <a:xfrm>
            <a:off x="8298180" y="1599438"/>
            <a:ext cx="2971800" cy="880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b="1" dirty="0">
                <a:solidFill>
                  <a:srgbClr val="292663"/>
                </a:solidFill>
                <a:latin typeface="Arial"/>
                <a:cs typeface="Arial"/>
              </a:rPr>
              <a:t>брутен дивидент от предприятията за 29 финансови години</a:t>
            </a: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193F7A34-D294-3F71-5862-CDB60B88971D}"/>
              </a:ext>
            </a:extLst>
          </p:cNvPr>
          <p:cNvSpPr>
            <a:spLocks noGrp="1"/>
          </p:cNvSpPr>
          <p:nvPr/>
        </p:nvSpPr>
        <p:spPr>
          <a:xfrm>
            <a:off x="713232" y="3842003"/>
            <a:ext cx="2011680" cy="776475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22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над 60 държав</a:t>
            </a:r>
            <a:r>
              <a:rPr sz="2200" b="1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и</a:t>
            </a:r>
            <a:endParaRPr sz="2200" dirty="0"/>
          </a:p>
        </p:txBody>
      </p:sp>
      <p:sp>
        <p:nvSpPr>
          <p:cNvPr id="40" name="Text 22">
            <a:extLst>
              <a:ext uri="{FF2B5EF4-FFF2-40B4-BE49-F238E27FC236}">
                <a16:creationId xmlns:a16="http://schemas.microsoft.com/office/drawing/2014/main" id="{B61CDC32-B721-CCCB-4139-23CAD967F7BE}"/>
              </a:ext>
            </a:extLst>
          </p:cNvPr>
          <p:cNvSpPr>
            <a:spLocks noGrp="1"/>
          </p:cNvSpPr>
          <p:nvPr/>
        </p:nvSpPr>
        <p:spPr>
          <a:xfrm>
            <a:off x="2962656" y="3758184"/>
            <a:ext cx="2971800" cy="95935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b="1" dirty="0">
                <a:solidFill>
                  <a:srgbClr val="292663"/>
                </a:solidFill>
                <a:latin typeface="Arial"/>
                <a:cs typeface="Arial"/>
              </a:rPr>
              <a:t>експорт на всички континенти</a:t>
            </a:r>
          </a:p>
        </p:txBody>
      </p:sp>
    </p:spTree>
    <p:extLst>
      <p:ext uri="{BB962C8B-B14F-4D97-AF65-F5344CB8AC3E}">
        <p14:creationId xmlns:p14="http://schemas.microsoft.com/office/powerpoint/2010/main" val="1838021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06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FAA15E0-823B-4118-9AE6-A287168A0DE7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11760BF-A999-46DF-80C3-7B60BAD6B287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25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Консолидирани нетни приходи от продажби - на годишна база</a:t>
            </a:r>
            <a:endParaRPr lang="bg-BG" sz="25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4EA575B-53A4-44DD-A837-03129F3BEFA1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graphicFrame>
        <p:nvGraphicFramePr>
          <p:cNvPr id="19" name="Chart 0"/>
          <p:cNvGraphicFramePr/>
          <p:nvPr>
            <p:extLst>
              <p:ext uri="{D42A27DB-BD31-4B8C-83A1-F6EECF244321}">
                <p14:modId xmlns:p14="http://schemas.microsoft.com/office/powerpoint/2010/main" val="2421232820"/>
              </p:ext>
            </p:extLst>
          </p:nvPr>
        </p:nvGraphicFramePr>
        <p:xfrm>
          <a:off x="658368" y="1481328"/>
          <a:ext cx="84582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>
            <a:extLst>
              <a:ext uri="{FF2B5EF4-FFF2-40B4-BE49-F238E27FC236}">
                <a16:creationId xmlns:a16="http://schemas.microsoft.com/office/drawing/2014/main" id="{B8A0B7A3-2DF8-44B7-92B1-11AD41B912EE}"/>
              </a:ext>
            </a:extLst>
          </p:cNvPr>
          <p:cNvSpPr>
            <a:spLocks noGrp="1"/>
          </p:cNvSpPr>
          <p:nvPr/>
        </p:nvSpPr>
        <p:spPr>
          <a:xfrm>
            <a:off x="9372600" y="1572768"/>
            <a:ext cx="2057400" cy="3063240"/>
          </a:xfrm>
          <a:prstGeom prst="round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36CA095A-6864-4B8C-A7BF-59E4A8E81FEB}"/>
              </a:ext>
            </a:extLst>
          </p:cNvPr>
          <p:cNvSpPr>
            <a:spLocks noGrp="1"/>
          </p:cNvSpPr>
          <p:nvPr/>
        </p:nvSpPr>
        <p:spPr>
          <a:xfrm>
            <a:off x="9674352" y="1828800"/>
            <a:ext cx="141732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2025</a:t>
            </a:r>
            <a:endParaRPr sz="16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7F196A8-CFF7-4C7B-A16C-AA437C2CD8A9}"/>
              </a:ext>
            </a:extLst>
          </p:cNvPr>
          <p:cNvSpPr>
            <a:spLocks noGrp="1"/>
          </p:cNvSpPr>
          <p:nvPr/>
        </p:nvSpPr>
        <p:spPr>
          <a:xfrm>
            <a:off x="9674352" y="2194560"/>
            <a:ext cx="1417320" cy="43891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sz="2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€141,3 млн.</a:t>
            </a:r>
            <a:endParaRPr sz="22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7681659-EF59-4F05-A8E6-B229DAFF6C08}"/>
              </a:ext>
            </a:extLst>
          </p:cNvPr>
          <p:cNvSpPr>
            <a:spLocks noGrp="1"/>
          </p:cNvSpPr>
          <p:nvPr/>
        </p:nvSpPr>
        <p:spPr>
          <a:xfrm>
            <a:off x="9674352" y="2834640"/>
            <a:ext cx="141732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0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+8,2%</a:t>
            </a:r>
            <a:endParaRPr sz="20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CF1248F3-1492-4DE3-BF39-DF172A2F130E}"/>
              </a:ext>
            </a:extLst>
          </p:cNvPr>
          <p:cNvSpPr>
            <a:spLocks noGrp="1"/>
          </p:cNvSpPr>
          <p:nvPr/>
        </p:nvSpPr>
        <p:spPr>
          <a:xfrm>
            <a:off x="9674352" y="3456432"/>
            <a:ext cx="141732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l">
              <a:buNone/>
            </a:pPr>
            <a:r>
              <a:rPr sz="1600" b="1" dirty="0">
                <a:solidFill>
                  <a:srgbClr val="F6EBDA"/>
                </a:solidFill>
                <a:latin typeface="Arial"/>
                <a:ea typeface="Arial"/>
                <a:cs typeface="Arial"/>
              </a:rPr>
              <a:t>2026*</a:t>
            </a:r>
            <a:endParaRPr sz="16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C5046277-8157-4276-8AF4-A146AC30A1F9}"/>
              </a:ext>
            </a:extLst>
          </p:cNvPr>
          <p:cNvSpPr>
            <a:spLocks noGrp="1"/>
          </p:cNvSpPr>
          <p:nvPr/>
        </p:nvSpPr>
        <p:spPr>
          <a:xfrm>
            <a:off x="9674352" y="3794760"/>
            <a:ext cx="14173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l">
              <a:buNone/>
            </a:pPr>
            <a:r>
              <a:rPr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€</a:t>
            </a:r>
            <a:r>
              <a:rPr lang="bg-BG" sz="20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152,9 млн.</a:t>
            </a:r>
            <a:endParaRPr sz="20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405DD69C-86F9-4BCE-BEC2-703AE3CBB0DD}"/>
              </a:ext>
            </a:extLst>
          </p:cNvPr>
          <p:cNvSpPr>
            <a:spLocks noGrp="1"/>
          </p:cNvSpPr>
          <p:nvPr/>
        </p:nvSpPr>
        <p:spPr>
          <a:xfrm>
            <a:off x="9372600" y="4965192"/>
            <a:ext cx="2057400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000" dirty="0">
                <a:solidFill>
                  <a:srgbClr val="5F5F5F"/>
                </a:solidFill>
                <a:latin typeface="Arial"/>
                <a:ea typeface="Arial"/>
                <a:cs typeface="Arial"/>
              </a:rPr>
              <a:t>* </a:t>
            </a:r>
            <a:r>
              <a:rPr lang="bg-BG" sz="1000" b="1" noProof="0" dirty="0">
                <a:latin typeface="Arial"/>
                <a:ea typeface="Arial"/>
                <a:cs typeface="Arial"/>
              </a:rPr>
              <a:t>Актуализирана прогноза.</a:t>
            </a:r>
            <a:endParaRPr sz="1000" b="1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9B52E4C6-102B-47D9-848D-00640D13B207}"/>
              </a:ext>
            </a:extLst>
          </p:cNvPr>
          <p:cNvSpPr>
            <a:spLocks noGrp="1"/>
          </p:cNvSpPr>
          <p:nvPr/>
        </p:nvSpPr>
        <p:spPr>
          <a:xfrm>
            <a:off x="685800" y="6473952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sz="8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E5DDA47F-B9D3-4A42-B8FF-11A1B4475FF2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15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850210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52F1B54-358F-F98C-E918-2DC94039C1F3}"/>
              </a:ext>
            </a:extLst>
          </p:cNvPr>
          <p:cNvSpPr>
            <a:spLocks noGrp="1"/>
          </p:cNvSpPr>
          <p:nvPr/>
        </p:nvSpPr>
        <p:spPr>
          <a:xfrm>
            <a:off x="685800" y="274320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0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ДИВИДЕНТНА ПОЛИТИКА</a:t>
            </a:r>
            <a:endParaRPr sz="10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5D6FD32-FB74-932A-8610-B15D4B363738}"/>
              </a:ext>
            </a:extLst>
          </p:cNvPr>
          <p:cNvSpPr>
            <a:spLocks noGrp="1"/>
          </p:cNvSpPr>
          <p:nvPr/>
        </p:nvSpPr>
        <p:spPr>
          <a:xfrm>
            <a:off x="685800" y="566928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sz="2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Дивидентната политика – устойчив ангажимент за споделяне на създадената стойност с акционерите</a:t>
            </a:r>
            <a:endParaRPr sz="25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8E4A0EA-B35D-3E00-A59C-1032F42510A7}"/>
              </a:ext>
            </a:extLst>
          </p:cNvPr>
          <p:cNvSpPr>
            <a:spLocks noGrp="1"/>
          </p:cNvSpPr>
          <p:nvPr/>
        </p:nvSpPr>
        <p:spPr>
          <a:xfrm>
            <a:off x="685800" y="1170432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3BD4DF8-C82F-39A1-4A03-2C58E09219A3}"/>
              </a:ext>
            </a:extLst>
          </p:cNvPr>
          <p:cNvSpPr>
            <a:spLocks noGrp="1"/>
          </p:cNvSpPr>
          <p:nvPr/>
        </p:nvSpPr>
        <p:spPr>
          <a:xfrm>
            <a:off x="685800" y="1444752"/>
            <a:ext cx="3170208" cy="85953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Предвидимост и доверие 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F974B45-2A31-6610-84CE-0D95706584C1}"/>
              </a:ext>
            </a:extLst>
          </p:cNvPr>
          <p:cNvSpPr>
            <a:spLocks noGrp="1"/>
          </p:cNvSpPr>
          <p:nvPr/>
        </p:nvSpPr>
        <p:spPr>
          <a:xfrm>
            <a:off x="4556760" y="1444752"/>
            <a:ext cx="3267398" cy="95097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Значителна възвръщаемост за акционерите 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3B05A2E-AF55-2C42-0C20-3CD29A41905A}"/>
              </a:ext>
            </a:extLst>
          </p:cNvPr>
          <p:cNvSpPr>
            <a:spLocks noGrp="1"/>
          </p:cNvSpPr>
          <p:nvPr/>
        </p:nvSpPr>
        <p:spPr>
          <a:xfrm>
            <a:off x="8358996" y="1444752"/>
            <a:ext cx="3116724" cy="10698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Финансова устойчивост и споделяне на създадената стойност 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3ECA1B5-0B2D-92D8-2043-A4BA55733511}"/>
              </a:ext>
            </a:extLst>
          </p:cNvPr>
          <p:cNvSpPr>
            <a:spLocks noGrp="1"/>
          </p:cNvSpPr>
          <p:nvPr/>
        </p:nvSpPr>
        <p:spPr>
          <a:xfrm>
            <a:off x="457200" y="2596896"/>
            <a:ext cx="3657600" cy="859536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algn="just">
              <a:buNone/>
            </a:pPr>
            <a:r>
              <a:rPr sz="1500" b="1">
                <a:solidFill>
                  <a:schemeClr val="accent4">
                    <a:lumMod val="75000"/>
                  </a:schemeClr>
                </a:solidFill>
              </a:rPr>
              <a:t>29 финансови години без прекъсване Стара планина холд АД разпределя дивидент за всяка година от дейността си.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A0E52DD-09F2-8FD8-E4B4-0B39C22DC3EF}"/>
              </a:ext>
            </a:extLst>
          </p:cNvPr>
          <p:cNvSpPr>
            <a:spLocks noGrp="1"/>
          </p:cNvSpPr>
          <p:nvPr/>
        </p:nvSpPr>
        <p:spPr>
          <a:xfrm>
            <a:off x="396815" y="3493008"/>
            <a:ext cx="3974017" cy="10332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>
                <a:solidFill>
                  <a:srgbClr val="FFFFFF"/>
                </a:solidFill>
                <a:latin typeface="Arial"/>
                <a:ea typeface="Arial"/>
                <a:cs typeface="Arial"/>
              </a:rPr>
              <a:t>Тази последователност осигурява предвидим паричен доход за акционерите и утвърждава доверието на инвеститорите в управлението.</a:t>
            </a:r>
            <a:endParaRPr sz="14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DFAA9A3-F89A-4404-CBBB-405D5AB67AA2}"/>
              </a:ext>
            </a:extLst>
          </p:cNvPr>
          <p:cNvSpPr>
            <a:spLocks noGrp="1"/>
          </p:cNvSpPr>
          <p:nvPr/>
        </p:nvSpPr>
        <p:spPr>
          <a:xfrm>
            <a:off x="4498848" y="2514600"/>
            <a:ext cx="3325310" cy="832104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l">
              <a:buNone/>
            </a:pPr>
            <a:r>
              <a:rPr sz="16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За периода 1997–2025 г. дружеството е разпределило над 35 млн. € парични дивиденти. </a:t>
            </a:r>
            <a:endParaRPr sz="16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74BE54F-3C7C-EEBF-6496-C839502DF968}"/>
              </a:ext>
            </a:extLst>
          </p:cNvPr>
          <p:cNvSpPr>
            <a:spLocks noGrp="1"/>
          </p:cNvSpPr>
          <p:nvPr/>
        </p:nvSpPr>
        <p:spPr>
          <a:xfrm>
            <a:off x="4498848" y="3493008"/>
            <a:ext cx="3428827" cy="10332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>
                <a:solidFill>
                  <a:srgbClr val="FFFFFF"/>
                </a:solidFill>
                <a:latin typeface="Arial"/>
                <a:ea typeface="Arial"/>
                <a:cs typeface="Arial"/>
              </a:rPr>
              <a:t>Натрупаният дивидент покрива първоначалната инвестиция в капитала приблизително 39,3 пъти.</a:t>
            </a:r>
            <a:endParaRPr sz="14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688B202-33EA-B08A-660E-BEEEA7474303}"/>
              </a:ext>
            </a:extLst>
          </p:cNvPr>
          <p:cNvSpPr>
            <a:spLocks noGrp="1"/>
          </p:cNvSpPr>
          <p:nvPr/>
        </p:nvSpPr>
        <p:spPr>
          <a:xfrm>
            <a:off x="8275320" y="2478024"/>
            <a:ext cx="3325310" cy="97840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20000"/>
          </a:bodyPr>
          <a:lstStyle/>
          <a:p>
            <a:pPr marL="0" indent="0" algn="just">
              <a:buNone/>
            </a:pPr>
            <a:r>
              <a:rPr sz="16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Постоянното изплащане на дивидент през различни икономически цикли показва устойчивост на бизнес модела и финансова дисциплина. </a:t>
            </a:r>
            <a:endParaRPr sz="16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9CA9C6F-B940-0DBB-BBC6-E29707FD65EC}"/>
              </a:ext>
            </a:extLst>
          </p:cNvPr>
          <p:cNvSpPr>
            <a:spLocks noGrp="1"/>
          </p:cNvSpPr>
          <p:nvPr/>
        </p:nvSpPr>
        <p:spPr>
          <a:xfrm>
            <a:off x="8275320" y="3621024"/>
            <a:ext cx="3325310" cy="90525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just">
              <a:buNone/>
            </a:pPr>
            <a:r>
              <a:rPr sz="1400">
                <a:solidFill>
                  <a:srgbClr val="FFFFFF"/>
                </a:solidFill>
                <a:latin typeface="Arial"/>
                <a:ea typeface="Arial"/>
                <a:cs typeface="Arial"/>
              </a:rPr>
              <a:t>Акционерите участват пряко в създадената стойност, без да се ограничава дългосрочното развитие на компанията.</a:t>
            </a:r>
            <a:endParaRPr sz="14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68E0B2E0-C6B9-874C-30E9-B0AE5426A501}"/>
              </a:ext>
            </a:extLst>
          </p:cNvPr>
          <p:cNvSpPr>
            <a:spLocks noGrp="1"/>
          </p:cNvSpPr>
          <p:nvPr/>
        </p:nvSpPr>
        <p:spPr>
          <a:xfrm>
            <a:off x="713232" y="5010912"/>
            <a:ext cx="10561320" cy="27432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AD223CA-8328-EC7E-A663-DEFD2310E5EC}"/>
              </a:ext>
            </a:extLst>
          </p:cNvPr>
          <p:cNvSpPr>
            <a:spLocks noGrp="1"/>
          </p:cNvSpPr>
          <p:nvPr/>
        </p:nvSpPr>
        <p:spPr>
          <a:xfrm>
            <a:off x="1051560" y="5231876"/>
            <a:ext cx="9921240" cy="660724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ctr">
              <a:buNone/>
            </a:pPr>
            <a:r>
              <a:rPr lang="bg-BG" sz="17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Еди</a:t>
            </a:r>
            <a:r>
              <a:rPr sz="17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нствената българска публична холдингова компания, която е разпределяла </a:t>
            </a:r>
            <a:endParaRPr lang="bg-BG" sz="17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buNone/>
            </a:pPr>
            <a:r>
              <a:rPr sz="28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дивидент за всяка финансова година от дейността си</a:t>
            </a:r>
            <a:r>
              <a:rPr sz="17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  <a:endParaRPr sz="17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15F6609-DEA7-402A-FD99-EAB85D83333D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 dirty="0">
                <a:solidFill>
                  <a:srgbClr val="F6EBDA"/>
                </a:solidFill>
                <a:latin typeface="Arial"/>
                <a:ea typeface="Arial"/>
                <a:cs typeface="Arial"/>
              </a:rPr>
              <a:t>16</a:t>
            </a:r>
            <a:endParaRPr sz="800" dirty="0"/>
          </a:p>
        </p:txBody>
      </p:sp>
    </p:spTree>
    <p:extLst>
      <p:ext uri="{BB962C8B-B14F-4D97-AF65-F5344CB8AC3E}">
        <p14:creationId xmlns:p14="http://schemas.microsoft.com/office/powerpoint/2010/main" val="3746986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E001137-C854-44CB-9E94-DDA9AA55AAF8}"/>
              </a:ext>
            </a:extLst>
          </p:cNvPr>
          <p:cNvSpPr>
            <a:spLocks noGrp="1"/>
          </p:cNvSpPr>
          <p:nvPr/>
        </p:nvSpPr>
        <p:spPr>
          <a:xfrm>
            <a:off x="685800" y="219456"/>
            <a:ext cx="585216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400" b="1" dirty="0">
                <a:solidFill>
                  <a:srgbClr val="C9973C"/>
                </a:solidFill>
                <a:latin typeface="Arial"/>
                <a:ea typeface="Arial"/>
                <a:cs typeface="Arial"/>
              </a:rPr>
              <a:t>30 ГОДИНИ СТАРА ПЛАНИНА ХОЛД</a:t>
            </a:r>
            <a:endParaRPr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7FC1C8A-8E8F-4267-935D-C04743D46736}"/>
              </a:ext>
            </a:extLst>
          </p:cNvPr>
          <p:cNvSpPr>
            <a:spLocks noGrp="1"/>
          </p:cNvSpPr>
          <p:nvPr/>
        </p:nvSpPr>
        <p:spPr>
          <a:xfrm>
            <a:off x="685800" y="493776"/>
            <a:ext cx="10789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25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Юбилейната година продължава обещанието към акционерите</a:t>
            </a:r>
            <a:endParaRPr lang="bg-BG" sz="25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BACB04D-FF90-4DCE-A9A8-2E5C5111EB33}"/>
              </a:ext>
            </a:extLst>
          </p:cNvPr>
          <p:cNvSpPr>
            <a:spLocks noGrp="1"/>
          </p:cNvSpPr>
          <p:nvPr/>
        </p:nvSpPr>
        <p:spPr>
          <a:xfrm>
            <a:off x="685800" y="1133856"/>
            <a:ext cx="86868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83BDBD8-C479-491D-82C3-E867219E193E}"/>
              </a:ext>
            </a:extLst>
          </p:cNvPr>
          <p:cNvSpPr>
            <a:spLocks noGrp="1"/>
          </p:cNvSpPr>
          <p:nvPr/>
        </p:nvSpPr>
        <p:spPr>
          <a:xfrm>
            <a:off x="685800" y="1508760"/>
            <a:ext cx="5715000" cy="3703320"/>
          </a:xfrm>
          <a:prstGeom prst="roundRect">
            <a:avLst/>
          </a:prstGeom>
          <a:solidFill>
            <a:srgbClr val="F6EBDA"/>
          </a:solidFill>
          <a:ln w="12700">
            <a:solidFill>
              <a:srgbClr val="F6EBDA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F3B3DCE-22AD-4B3D-BD02-5C2F2F5A325C}"/>
              </a:ext>
            </a:extLst>
          </p:cNvPr>
          <p:cNvSpPr>
            <a:spLocks noGrp="1"/>
          </p:cNvSpPr>
          <p:nvPr/>
        </p:nvSpPr>
        <p:spPr>
          <a:xfrm>
            <a:off x="1024128" y="1828800"/>
            <a:ext cx="498348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7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Дивидент за 2025 г.</a:t>
            </a:r>
            <a:endParaRPr lang="bg-BG" sz="1700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DA54292-110D-479B-9BF6-245295614ACD}"/>
              </a:ext>
            </a:extLst>
          </p:cNvPr>
          <p:cNvSpPr>
            <a:spLocks noGrp="1"/>
          </p:cNvSpPr>
          <p:nvPr/>
        </p:nvSpPr>
        <p:spPr>
          <a:xfrm>
            <a:off x="1024128" y="2331720"/>
            <a:ext cx="4983480" cy="5943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3100" b="1">
                <a:solidFill>
                  <a:srgbClr val="292663"/>
                </a:solidFill>
                <a:latin typeface="Arial"/>
                <a:ea typeface="Arial"/>
                <a:cs typeface="Arial"/>
              </a:rPr>
              <a:t>€ 3 346 216.40</a:t>
            </a:r>
            <a:endParaRPr sz="31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3FC2C65-9F3B-45BC-90A5-FFEE8B0EBF43}"/>
              </a:ext>
            </a:extLst>
          </p:cNvPr>
          <p:cNvSpPr>
            <a:spLocks noGrp="1"/>
          </p:cNvSpPr>
          <p:nvPr/>
        </p:nvSpPr>
        <p:spPr>
          <a:xfrm>
            <a:off x="1024128" y="2907792"/>
            <a:ext cx="498348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bg-BG" sz="1700" b="1" noProof="0" dirty="0">
                <a:solidFill>
                  <a:srgbClr val="292663"/>
                </a:solidFill>
                <a:latin typeface="Arial"/>
                <a:cs typeface="Arial"/>
              </a:rPr>
              <a:t>обща сума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3A759EA-E327-4620-B075-02864C86228A}"/>
              </a:ext>
            </a:extLst>
          </p:cNvPr>
          <p:cNvSpPr>
            <a:spLocks noGrp="1"/>
          </p:cNvSpPr>
          <p:nvPr/>
        </p:nvSpPr>
        <p:spPr>
          <a:xfrm>
            <a:off x="1024128" y="3401568"/>
            <a:ext cx="4983480" cy="4754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27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€ 0,16146</a:t>
            </a:r>
            <a:endParaRPr sz="27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E991E62-3A7E-4109-853F-0D891722B74F}"/>
              </a:ext>
            </a:extLst>
          </p:cNvPr>
          <p:cNvSpPr>
            <a:spLocks noGrp="1"/>
          </p:cNvSpPr>
          <p:nvPr/>
        </p:nvSpPr>
        <p:spPr>
          <a:xfrm>
            <a:off x="1024128" y="3886200"/>
            <a:ext cx="498348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bg-BG" sz="1600" b="1" dirty="0">
                <a:solidFill>
                  <a:srgbClr val="292663"/>
                </a:solidFill>
                <a:latin typeface="Arial"/>
                <a:cs typeface="Arial"/>
              </a:rPr>
              <a:t>брутен дивидент на акция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E752029-6883-4750-87A5-94BB1C982CCD}"/>
              </a:ext>
            </a:extLst>
          </p:cNvPr>
          <p:cNvSpPr>
            <a:spLocks noGrp="1"/>
          </p:cNvSpPr>
          <p:nvPr/>
        </p:nvSpPr>
        <p:spPr>
          <a:xfrm>
            <a:off x="1024128" y="4590288"/>
            <a:ext cx="4983480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600" b="1" noProof="0" dirty="0">
                <a:solidFill>
                  <a:srgbClr val="292663"/>
                </a:solidFill>
                <a:latin typeface="Arial"/>
                <a:ea typeface="Arial"/>
                <a:cs typeface="Arial"/>
              </a:rPr>
              <a:t>Начало на изплащане: 1 август 2026 г.</a:t>
            </a:r>
            <a:endParaRPr lang="bg-BG" sz="1600" noProof="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DBF7A09-F290-4378-8867-62CCA0E5C471}"/>
              </a:ext>
            </a:extLst>
          </p:cNvPr>
          <p:cNvSpPr>
            <a:spLocks noGrp="1"/>
          </p:cNvSpPr>
          <p:nvPr/>
        </p:nvSpPr>
        <p:spPr>
          <a:xfrm>
            <a:off x="7040880" y="1194816"/>
            <a:ext cx="4636008" cy="1014984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679"/>
          </a:bodyPr>
          <a:lstStyle/>
          <a:p>
            <a:pPr marL="0" indent="0" algn="ctr">
              <a:buNone/>
              <a:defRPr sz="1500" b="1">
                <a:solidFill>
                  <a:srgbClr val="2F2A70"/>
                </a:solidFill>
                <a:latin typeface="Arial"/>
                <a:ea typeface="Arial"/>
                <a:cs typeface="Arial"/>
              </a:defRPr>
            </a:pPr>
            <a:r>
              <a:rPr lang="bg-BG" sz="1600" b="1" noProof="0" dirty="0">
                <a:solidFill>
                  <a:srgbClr val="2F2A70"/>
                </a:solidFill>
                <a:latin typeface="Arial"/>
                <a:ea typeface="Arial"/>
                <a:cs typeface="Arial"/>
              </a:rPr>
              <a:t>Последователната дивидентна политика съчетава устойчиви принципи и измерима доходност:</a:t>
            </a:r>
            <a:endParaRPr lang="bg-BG" sz="1600" noProof="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656E1F72-F134-486D-8435-D84769619A77}"/>
              </a:ext>
            </a:extLst>
          </p:cNvPr>
          <p:cNvSpPr>
            <a:spLocks noGrp="1"/>
          </p:cNvSpPr>
          <p:nvPr/>
        </p:nvSpPr>
        <p:spPr>
          <a:xfrm>
            <a:off x="7040880" y="2381250"/>
            <a:ext cx="566928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9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01</a:t>
            </a:r>
            <a:endParaRPr sz="19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ADDFAF6-B80E-49F5-8CE9-7193A9432964}"/>
              </a:ext>
            </a:extLst>
          </p:cNvPr>
          <p:cNvSpPr>
            <a:spLocks noGrp="1"/>
          </p:cNvSpPr>
          <p:nvPr/>
        </p:nvSpPr>
        <p:spPr>
          <a:xfrm>
            <a:off x="7680960" y="2381250"/>
            <a:ext cx="3611880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bg-BG" sz="1500" b="1" noProof="0" dirty="0">
                <a:solidFill>
                  <a:srgbClr val="2D2B2D"/>
                </a:solidFill>
                <a:latin typeface="Arial"/>
                <a:ea typeface="Arial"/>
                <a:cs typeface="Arial"/>
              </a:rPr>
              <a:t>Устойчив индустриален бизнес</a:t>
            </a:r>
            <a:endParaRPr lang="bg-BG" sz="1500" noProof="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F6704B99-A1CC-43C2-9BA8-C4886D6A09E1}"/>
              </a:ext>
            </a:extLst>
          </p:cNvPr>
          <p:cNvSpPr>
            <a:spLocks noGrp="1"/>
          </p:cNvSpPr>
          <p:nvPr/>
        </p:nvSpPr>
        <p:spPr>
          <a:xfrm>
            <a:off x="7040880" y="2838450"/>
            <a:ext cx="425196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77934A1-9E6F-41B6-8B98-DBBDC03D4AEB}"/>
              </a:ext>
            </a:extLst>
          </p:cNvPr>
          <p:cNvSpPr>
            <a:spLocks noGrp="1"/>
          </p:cNvSpPr>
          <p:nvPr/>
        </p:nvSpPr>
        <p:spPr>
          <a:xfrm>
            <a:off x="7040880" y="3000375"/>
            <a:ext cx="566928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9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02</a:t>
            </a:r>
            <a:endParaRPr sz="190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7E4C381-2E7A-4D4C-8D4C-3CA252D55CBB}"/>
              </a:ext>
            </a:extLst>
          </p:cNvPr>
          <p:cNvSpPr>
            <a:spLocks noGrp="1"/>
          </p:cNvSpPr>
          <p:nvPr/>
        </p:nvSpPr>
        <p:spPr>
          <a:xfrm>
            <a:off x="7680960" y="3000375"/>
            <a:ext cx="3611880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500" b="1">
                <a:solidFill>
                  <a:srgbClr val="2D2B2D"/>
                </a:solidFill>
                <a:latin typeface="Arial"/>
                <a:ea typeface="Arial"/>
                <a:cs typeface="Arial"/>
              </a:rPr>
              <a:t>Дългосрочно управление</a:t>
            </a:r>
            <a:endParaRPr sz="150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DA7A6D70-55B1-49C3-9C28-5B3067A12337}"/>
              </a:ext>
            </a:extLst>
          </p:cNvPr>
          <p:cNvSpPr>
            <a:spLocks noGrp="1"/>
          </p:cNvSpPr>
          <p:nvPr/>
        </p:nvSpPr>
        <p:spPr>
          <a:xfrm>
            <a:off x="7040880" y="3457575"/>
            <a:ext cx="425196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1FCB08B-F516-42FF-ADA8-6BE38C84E1E2}"/>
              </a:ext>
            </a:extLst>
          </p:cNvPr>
          <p:cNvSpPr>
            <a:spLocks noGrp="1"/>
          </p:cNvSpPr>
          <p:nvPr/>
        </p:nvSpPr>
        <p:spPr>
          <a:xfrm>
            <a:off x="7040880" y="3601212"/>
            <a:ext cx="566928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9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03</a:t>
            </a:r>
            <a:endParaRPr sz="190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934EAA61-BF0F-4771-8697-C5CEBFD97893}"/>
              </a:ext>
            </a:extLst>
          </p:cNvPr>
          <p:cNvSpPr>
            <a:spLocks noGrp="1"/>
          </p:cNvSpPr>
          <p:nvPr/>
        </p:nvSpPr>
        <p:spPr>
          <a:xfrm>
            <a:off x="7680960" y="3619500"/>
            <a:ext cx="3611880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500" b="1">
                <a:solidFill>
                  <a:srgbClr val="2D2B2D"/>
                </a:solidFill>
                <a:latin typeface="Arial"/>
                <a:ea typeface="Arial"/>
                <a:cs typeface="Arial"/>
              </a:rPr>
              <a:t>Прозрачност към пазара</a:t>
            </a:r>
            <a:endParaRPr sz="150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49352B7E-291F-40E8-90B1-72DC02F3FEF3}"/>
              </a:ext>
            </a:extLst>
          </p:cNvPr>
          <p:cNvSpPr>
            <a:spLocks noGrp="1"/>
          </p:cNvSpPr>
          <p:nvPr/>
        </p:nvSpPr>
        <p:spPr>
          <a:xfrm>
            <a:off x="7040880" y="4076700"/>
            <a:ext cx="4251960" cy="18288"/>
          </a:xfrm>
          <a:prstGeom prst="rect">
            <a:avLst/>
          </a:prstGeom>
          <a:solidFill>
            <a:srgbClr val="DFE5EC"/>
          </a:solidFill>
          <a:ln w="12700">
            <a:solidFill>
              <a:srgbClr val="DFE5E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F7CDB14-02EC-4C61-836D-D088A4A921BF}"/>
              </a:ext>
            </a:extLst>
          </p:cNvPr>
          <p:cNvSpPr>
            <a:spLocks noGrp="1"/>
          </p:cNvSpPr>
          <p:nvPr/>
        </p:nvSpPr>
        <p:spPr>
          <a:xfrm>
            <a:off x="685800" y="5696712"/>
            <a:ext cx="10698480" cy="92354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endParaRPr sz="8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0DE1B80D-C318-45CB-87B2-BF5949350223}"/>
              </a:ext>
            </a:extLst>
          </p:cNvPr>
          <p:cNvSpPr>
            <a:spLocks noGrp="1"/>
          </p:cNvSpPr>
          <p:nvPr/>
        </p:nvSpPr>
        <p:spPr>
          <a:xfrm>
            <a:off x="11064240" y="64556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r">
              <a:buNone/>
            </a:pPr>
            <a:r>
              <a:rPr sz="800" b="1">
                <a:solidFill>
                  <a:srgbClr val="5F5F5F"/>
                </a:solidFill>
                <a:latin typeface="Arial"/>
                <a:ea typeface="Arial"/>
                <a:cs typeface="Arial"/>
              </a:rPr>
              <a:t>17</a:t>
            </a:r>
            <a:endParaRPr sz="800"/>
          </a:p>
        </p:txBody>
      </p:sp>
      <p:sp>
        <p:nvSpPr>
          <p:cNvPr id="24" name="Bullet 04 number">
            <a:extLst>
              <a:ext uri="{FF2B5EF4-FFF2-40B4-BE49-F238E27FC236}">
                <a16:creationId xmlns:a16="http://schemas.microsoft.com/office/drawing/2014/main" id="{67A58E8B-4624-4919-A467-E5D801AD8F01}"/>
              </a:ext>
            </a:extLst>
          </p:cNvPr>
          <p:cNvSpPr>
            <a:spLocks noGrp="1"/>
          </p:cNvSpPr>
          <p:nvPr/>
        </p:nvSpPr>
        <p:spPr>
          <a:xfrm>
            <a:off x="7040880" y="4238625"/>
            <a:ext cx="566928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7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endParaRPr>
              <a:solidFill>
                <a:srgbClr val="C9942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Bullet 04 text">
            <a:extLst>
              <a:ext uri="{FF2B5EF4-FFF2-40B4-BE49-F238E27FC236}">
                <a16:creationId xmlns:a16="http://schemas.microsoft.com/office/drawing/2014/main" id="{704CCD91-1386-48B1-B40D-74EF0DDDB8B1}"/>
              </a:ext>
            </a:extLst>
          </p:cNvPr>
          <p:cNvSpPr>
            <a:spLocks noGrp="1"/>
          </p:cNvSpPr>
          <p:nvPr/>
        </p:nvSpPr>
        <p:spPr>
          <a:xfrm>
            <a:off x="7607808" y="4152138"/>
            <a:ext cx="4069080" cy="44843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27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33333"/>
                </a:solidFill>
                <a:latin typeface="Arial"/>
                <a:ea typeface="Arial"/>
                <a:cs typeface="Arial"/>
              </a:rPr>
              <a:t>3,2% доходност спрямо пазарната цена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A6A071-41E0-431B-88F8-05C4DBE18106}"/>
              </a:ext>
            </a:extLst>
          </p:cNvPr>
          <p:cNvSpPr>
            <a:spLocks noGrp="1"/>
          </p:cNvSpPr>
          <p:nvPr/>
        </p:nvSpPr>
        <p:spPr>
          <a:xfrm>
            <a:off x="7040880" y="4695825"/>
            <a:ext cx="4251960" cy="18288"/>
          </a:xfrm>
          <a:prstGeom prst="rect">
            <a:avLst/>
          </a:prstGeom>
          <a:solidFill>
            <a:srgbClr val="DDE2E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Bullet 05 number">
            <a:extLst>
              <a:ext uri="{FF2B5EF4-FFF2-40B4-BE49-F238E27FC236}">
                <a16:creationId xmlns:a16="http://schemas.microsoft.com/office/drawing/2014/main" id="{D651E150-29B1-4848-86D8-4DB2B345F1A0}"/>
              </a:ext>
            </a:extLst>
          </p:cNvPr>
          <p:cNvSpPr>
            <a:spLocks noGrp="1"/>
          </p:cNvSpPr>
          <p:nvPr/>
        </p:nvSpPr>
        <p:spPr>
          <a:xfrm>
            <a:off x="7040880" y="4857750"/>
            <a:ext cx="566928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75" b="1">
                <a:solidFill>
                  <a:srgbClr val="C9942D"/>
                </a:solidFill>
                <a:latin typeface="Arial"/>
                <a:ea typeface="Arial"/>
                <a:cs typeface="Arial"/>
              </a:defRPr>
            </a:pPr>
            <a:endParaRPr sz="1575" b="1">
              <a:solidFill>
                <a:srgbClr val="C9942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Bullet 05 text">
            <a:extLst>
              <a:ext uri="{FF2B5EF4-FFF2-40B4-BE49-F238E27FC236}">
                <a16:creationId xmlns:a16="http://schemas.microsoft.com/office/drawing/2014/main" id="{3FC36BE4-357D-45A7-9A38-A4C2F163D8B0}"/>
              </a:ext>
            </a:extLst>
          </p:cNvPr>
          <p:cNvSpPr>
            <a:spLocks noGrp="1"/>
          </p:cNvSpPr>
          <p:nvPr/>
        </p:nvSpPr>
        <p:spPr>
          <a:xfrm>
            <a:off x="7607808" y="4695825"/>
            <a:ext cx="406908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20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bg-BG" sz="1500" b="1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3</a:t>
            </a:r>
            <a:r>
              <a:rPr sz="1500" b="1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80% </a:t>
            </a:r>
            <a:r>
              <a:rPr lang="bg-BG" sz="1500" b="1" noProof="0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доходност спрямо </a:t>
            </a:r>
            <a:r>
              <a:rPr lang="bg-BG" sz="1500" b="1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инвестираното в акция</a:t>
            </a:r>
            <a:r>
              <a:rPr sz="1500" b="1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500" b="1" noProof="0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при учредяването</a:t>
            </a:r>
            <a:endParaRPr sz="1500" b="1" dirty="0">
              <a:solidFill>
                <a:srgbClr val="3333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E82523-F433-4F4C-8CB3-D5F7C97E43B3}"/>
              </a:ext>
            </a:extLst>
          </p:cNvPr>
          <p:cNvSpPr>
            <a:spLocks noGrp="1"/>
          </p:cNvSpPr>
          <p:nvPr/>
        </p:nvSpPr>
        <p:spPr>
          <a:xfrm>
            <a:off x="7040880" y="5314950"/>
            <a:ext cx="4251960" cy="18288"/>
          </a:xfrm>
          <a:prstGeom prst="rect">
            <a:avLst/>
          </a:prstGeom>
          <a:solidFill>
            <a:srgbClr val="DDE2E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ext 17">
            <a:extLst>
              <a:ext uri="{FF2B5EF4-FFF2-40B4-BE49-F238E27FC236}">
                <a16:creationId xmlns:a16="http://schemas.microsoft.com/office/drawing/2014/main" id="{7C6F16A7-B1A6-6A43-8B25-5FDB09BEFD8F}"/>
              </a:ext>
            </a:extLst>
          </p:cNvPr>
          <p:cNvSpPr>
            <a:spLocks noGrp="1"/>
          </p:cNvSpPr>
          <p:nvPr/>
        </p:nvSpPr>
        <p:spPr>
          <a:xfrm>
            <a:off x="7040880" y="4218813"/>
            <a:ext cx="566928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9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04</a:t>
            </a:r>
            <a:endParaRPr sz="190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09292F80-A511-2F46-57BA-62F787B19295}"/>
              </a:ext>
            </a:extLst>
          </p:cNvPr>
          <p:cNvSpPr>
            <a:spLocks noGrp="1"/>
          </p:cNvSpPr>
          <p:nvPr/>
        </p:nvSpPr>
        <p:spPr>
          <a:xfrm>
            <a:off x="7040880" y="4809744"/>
            <a:ext cx="566928" cy="3619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sz="1900" b="1">
                <a:solidFill>
                  <a:srgbClr val="C9973C"/>
                </a:solidFill>
                <a:latin typeface="Arial"/>
                <a:ea typeface="Arial"/>
                <a:cs typeface="Arial"/>
              </a:rPr>
              <a:t>05</a:t>
            </a:r>
            <a:endParaRPr sz="19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52244F-25E1-B061-4C77-1CCF565B6B97}"/>
              </a:ext>
            </a:extLst>
          </p:cNvPr>
          <p:cNvSpPr txBox="1"/>
          <p:nvPr/>
        </p:nvSpPr>
        <p:spPr>
          <a:xfrm>
            <a:off x="716280" y="6062472"/>
            <a:ext cx="10960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000" i="1" dirty="0"/>
              <a:t>Информацията, данните и фактите, представени в настоящата презентация, имат единствено информативен характер и не представляват инвестиционен съвет, инвестиционно проучване, препоръка или предложение за покупка, продажба или държане на акции на „Стара планина </a:t>
            </a:r>
            <a:r>
              <a:rPr lang="bg-BG" sz="1000" i="1" dirty="0" err="1"/>
              <a:t>холд</a:t>
            </a:r>
            <a:r>
              <a:rPr lang="bg-BG" sz="1000" i="1" dirty="0"/>
              <a:t>“ АД или на дружествата от групата.</a:t>
            </a:r>
          </a:p>
        </p:txBody>
      </p:sp>
    </p:spTree>
    <p:extLst>
      <p:ext uri="{BB962C8B-B14F-4D97-AF65-F5344CB8AC3E}">
        <p14:creationId xmlns:p14="http://schemas.microsoft.com/office/powerpoint/2010/main" val="951953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6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246888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6967ED6D-CB81-421E-A9DD-13045F62536A}"/>
              </a:ext>
            </a:extLst>
          </p:cNvPr>
          <p:cNvSpPr>
            <a:spLocks noGrp="1"/>
          </p:cNvSpPr>
          <p:nvPr/>
        </p:nvSpPr>
        <p:spPr>
          <a:xfrm>
            <a:off x="7772" y="3256643"/>
            <a:ext cx="12191695" cy="3295291"/>
          </a:xfrm>
          <a:prstGeom prst="rect">
            <a:avLst/>
          </a:prstGeom>
          <a:solidFill>
            <a:srgbClr val="292663"/>
          </a:solidFill>
          <a:ln w="12700">
            <a:solidFill>
              <a:srgbClr val="2926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1080" y="365760"/>
            <a:ext cx="2606040" cy="694944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45418F70-40D0-46DE-B121-493F0E2F30C4}"/>
              </a:ext>
            </a:extLst>
          </p:cNvPr>
          <p:cNvSpPr>
            <a:spLocks noGrp="1"/>
          </p:cNvSpPr>
          <p:nvPr/>
        </p:nvSpPr>
        <p:spPr>
          <a:xfrm>
            <a:off x="960120" y="3312542"/>
            <a:ext cx="10241280" cy="517586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 algn="ctr">
              <a:buNone/>
            </a:pPr>
            <a:r>
              <a:rPr lang="bg-BG" sz="29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Българска индустрия </a:t>
            </a:r>
            <a:r>
              <a:rPr sz="29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</a:t>
            </a:r>
            <a:r>
              <a:rPr lang="bg-BG" sz="29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Прозрачност</a:t>
            </a:r>
            <a:r>
              <a:rPr sz="29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• </a:t>
            </a:r>
            <a:r>
              <a:rPr lang="bg-BG" sz="29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Споделен резултат</a:t>
            </a:r>
            <a:endParaRPr sz="29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F33403B9-9124-4F6A-A73C-CC16C3AC759A}"/>
              </a:ext>
            </a:extLst>
          </p:cNvPr>
          <p:cNvSpPr>
            <a:spLocks noGrp="1"/>
          </p:cNvSpPr>
          <p:nvPr/>
        </p:nvSpPr>
        <p:spPr>
          <a:xfrm>
            <a:off x="960120" y="3712464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endParaRPr sz="180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CF81952-F3E2-4B4B-AF80-04646555452F}"/>
              </a:ext>
            </a:extLst>
          </p:cNvPr>
          <p:cNvSpPr>
            <a:spLocks noGrp="1"/>
          </p:cNvSpPr>
          <p:nvPr/>
        </p:nvSpPr>
        <p:spPr>
          <a:xfrm>
            <a:off x="2011680" y="3712464"/>
            <a:ext cx="8138160" cy="6870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700" noProof="0" dirty="0">
                <a:solidFill>
                  <a:srgbClr val="F6EBDA"/>
                </a:solidFill>
                <a:latin typeface="Arial"/>
                <a:ea typeface="Arial"/>
                <a:cs typeface="Arial"/>
              </a:rPr>
              <a:t>30 години устойчиво развитие доказват силата на устойчивото корпоративно управление, професионалната експертиза и дългосрочната визия</a:t>
            </a:r>
            <a:r>
              <a:rPr sz="1700" dirty="0">
                <a:solidFill>
                  <a:srgbClr val="F6EBDA"/>
                </a:solidFill>
                <a:latin typeface="Arial"/>
                <a:ea typeface="Arial"/>
                <a:cs typeface="Arial"/>
              </a:rPr>
              <a:t>.</a:t>
            </a:r>
            <a:endParaRPr sz="17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023931F4-0F48-47C0-A183-FC501B5F3AB7}"/>
              </a:ext>
            </a:extLst>
          </p:cNvPr>
          <p:cNvSpPr>
            <a:spLocks noGrp="1"/>
          </p:cNvSpPr>
          <p:nvPr/>
        </p:nvSpPr>
        <p:spPr>
          <a:xfrm>
            <a:off x="2011680" y="4399472"/>
            <a:ext cx="8138160" cy="1535501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Диверсифицираният портфейл, международното присъствие и инвестициите в модернизация и човешки капитал създават стабилна основа за бъдещ растеж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0" indent="0" algn="ctr">
              <a:buNone/>
            </a:pP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Прозрачността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и 29-годишн</a:t>
            </a:r>
            <a:r>
              <a:rPr lang="bg-BG"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ото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непрекъснат</a:t>
            </a:r>
            <a:r>
              <a:rPr lang="bg-BG"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о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участие в резултата </a:t>
            </a: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превръщат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постигна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т</a:t>
            </a:r>
            <a:r>
              <a:rPr lang="bg-BG"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ото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в </a:t>
            </a: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доверие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и </a:t>
            </a: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реална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стойност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bg-BG" sz="160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 акционерите</a:t>
            </a:r>
            <a:r>
              <a:rPr sz="160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0" indent="0" algn="ctr">
              <a:buNone/>
            </a:pPr>
            <a:endParaRPr sz="160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buNone/>
            </a:pPr>
            <a:endParaRPr sz="16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871D31BB-35C3-4FE8-9E02-C307EA7075A1}"/>
              </a:ext>
            </a:extLst>
          </p:cNvPr>
          <p:cNvSpPr>
            <a:spLocks noGrp="1"/>
          </p:cNvSpPr>
          <p:nvPr/>
        </p:nvSpPr>
        <p:spPr>
          <a:xfrm>
            <a:off x="4187952" y="5760720"/>
            <a:ext cx="3794760" cy="36576"/>
          </a:xfrm>
          <a:prstGeom prst="rect">
            <a:avLst/>
          </a:prstGeom>
          <a:solidFill>
            <a:srgbClr val="C9973C"/>
          </a:solidFill>
          <a:ln w="12700">
            <a:solidFill>
              <a:srgbClr val="C9973C">
                <a:alpha val="0"/>
              </a:srgbClr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040A819-F796-4553-B0DF-6B0C28F91561}"/>
              </a:ext>
            </a:extLst>
          </p:cNvPr>
          <p:cNvSpPr>
            <a:spLocks noGrp="1"/>
          </p:cNvSpPr>
          <p:nvPr/>
        </p:nvSpPr>
        <p:spPr>
          <a:xfrm>
            <a:off x="2926080" y="5797295"/>
            <a:ext cx="6355080" cy="629383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СТАБИЛНОСТ. РАЗВИТИЕ. БЪДЕЩЕ.</a:t>
            </a:r>
            <a:endParaRPr dirty="0"/>
          </a:p>
        </p:txBody>
      </p:sp>
      <p:pic>
        <p:nvPicPr>
          <p:cNvPr id="23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243532"/>
          </a:xfrm>
          <a:prstGeom prst="rect">
            <a:avLst/>
          </a:prstGeom>
        </p:spPr>
      </p:pic>
      <p:pic>
        <p:nvPicPr>
          <p:cNvPr id="1026" name="Picture 2" descr="C:\Users\user\Desktop\viber_image_2026-09-19_10-23-15-1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53"/>
            <a:ext cx="6176513" cy="323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72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1959</Words>
  <Application>Microsoft Office PowerPoint</Application>
  <DocSecurity>0</DocSecurity>
  <PresentationFormat>Widescreen</PresentationFormat>
  <Paragraphs>270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Sofia</cp:lastModifiedBy>
  <cp:revision>40</cp:revision>
  <cp:lastPrinted>2026-09-23T10:56:22Z</cp:lastPrinted>
  <dcterms:created xsi:type="dcterms:W3CDTF">2026-09-18T12:16:32Z</dcterms:created>
  <dcterms:modified xsi:type="dcterms:W3CDTF">2026-10-06T12:24:58Z</dcterms:modified>
</cp:coreProperties>
</file>